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363" r:id="rId3"/>
    <p:sldId id="365" r:id="rId4"/>
    <p:sldId id="378" r:id="rId5"/>
    <p:sldId id="380" r:id="rId6"/>
    <p:sldId id="381" r:id="rId7"/>
    <p:sldId id="382" r:id="rId8"/>
    <p:sldId id="404" r:id="rId9"/>
    <p:sldId id="405" r:id="rId10"/>
    <p:sldId id="406" r:id="rId11"/>
  </p:sldIdLst>
  <p:sldSz cx="9144000" cy="6858000" type="screen4x3"/>
  <p:notesSz cx="6797675" cy="987425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8CA"/>
    <a:srgbClr val="528CC1"/>
    <a:srgbClr val="6DA6D9"/>
    <a:srgbClr val="8FB3DB"/>
    <a:srgbClr val="A4C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51" autoAdjust="0"/>
    <p:restoredTop sz="95742" autoAdjust="0"/>
  </p:normalViewPr>
  <p:slideViewPr>
    <p:cSldViewPr snapToGrid="0">
      <p:cViewPr varScale="1">
        <p:scale>
          <a:sx n="71" d="100"/>
          <a:sy n="7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07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D242C73-6DE6-4925-916D-9399EA0C437C}" type="datetimeFigureOut">
              <a:rPr lang="ru-RU"/>
              <a:pPr>
                <a:defRPr/>
              </a:pPr>
              <a:t>03.03.2017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76338" y="1233488"/>
            <a:ext cx="444500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E3DCBDD-7A8D-48B4-8948-4AFD5E610C4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9902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B8B1140-35E0-498C-AA96-D17F3C225046}" type="slidenum">
              <a:rPr lang="ru-RU" altLang="ru-RU" smtClean="0"/>
              <a:pPr/>
              <a:t>1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003257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83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890193C-325F-476B-818A-EF347ACDACE3}" type="slidenum">
              <a:rPr lang="ru-RU" altLang="ru-RU" smtClean="0"/>
              <a:pPr/>
              <a:t>10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588868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1B4E7DA-B86C-4C6B-A645-5CF2843ACA0E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595550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DA1E547-8A3C-48E5-A334-AF07C1847EC2}" type="slidenum">
              <a:rPr lang="ru-RU" altLang="ru-RU" smtClean="0"/>
              <a:pPr/>
              <a:t>3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821160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C3FEDCB-2545-4B17-990E-F0A0A1D72ACB}" type="slidenum">
              <a:rPr lang="ru-RU" altLang="ru-RU" smtClean="0"/>
              <a:pPr/>
              <a:t>4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73768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F46E571-25AF-401E-8265-C5F7F157CFE3}" type="slidenum">
              <a:rPr lang="ru-RU" altLang="ru-RU" smtClean="0"/>
              <a:pPr/>
              <a:t>5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2185548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AD57884-7A01-462E-A38E-1AE1AAC219C0}" type="slidenum">
              <a:rPr lang="ru-RU" altLang="ru-RU" smtClean="0"/>
              <a:pPr/>
              <a:t>6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4132438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71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401AE2D-8FA8-4E3B-BA3E-27EF313310FB}" type="slidenum">
              <a:rPr lang="ru-RU" altLang="ru-RU" smtClean="0"/>
              <a:pPr/>
              <a:t>7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6995234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63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5E25127-15D7-46A4-ACDC-A7B8E4CBD642}" type="slidenum">
              <a:rPr lang="ru-RU" altLang="ru-RU" smtClean="0"/>
              <a:pPr/>
              <a:t>8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5999750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73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0F0FCC-69BA-4228-8750-F355A23139F6}" type="slidenum">
              <a:rPr lang="ru-RU" altLang="ru-RU" smtClean="0"/>
              <a:pPr/>
              <a:t>9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959229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01BCE-12F8-4A80-AE38-D928AA390DCE}" type="datetime1">
              <a:rPr lang="ru-RU"/>
              <a:pPr>
                <a:defRPr/>
              </a:pPr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AEF60-4C55-4C34-8624-1416F09F172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A78C6-DE76-4BB7-9666-1332CAA829D1}" type="datetime1">
              <a:rPr lang="ru-RU"/>
              <a:pPr>
                <a:defRPr/>
              </a:pPr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F75E7-4670-4292-9E7E-AAC12FD3532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D644D-21F4-4054-8B57-EF4AD05903D0}" type="datetime1">
              <a:rPr lang="ru-RU"/>
              <a:pPr>
                <a:defRPr/>
              </a:pPr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73EA4-B9CC-4A79-9CB3-9D041257479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4365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4D58F-A0BD-4838-947D-AF2E28DE7514}" type="datetime1">
              <a:rPr lang="ru-RU"/>
              <a:pPr>
                <a:defRPr/>
              </a:pPr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43650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8150" y="634365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BE1F7-57FA-4A4B-8F0C-EAB3F27E8DA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E65E9-5EAA-4FC2-AC10-4202DD7E0A0E}" type="datetime1">
              <a:rPr lang="ru-RU"/>
              <a:pPr>
                <a:defRPr/>
              </a:pPr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E60D2-57CB-4D7F-BAFA-1139F48955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1EE91-967F-4EA5-8AA5-AEBEDFBE77BA}" type="datetime1">
              <a:rPr lang="ru-RU"/>
              <a:pPr>
                <a:defRPr/>
              </a:pPr>
              <a:t>03.03.2017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77FC1-BF13-4A00-9F6F-2760B7E170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051F5-A90A-4A49-A3B6-B3E1711EF552}" type="datetime1">
              <a:rPr lang="ru-RU"/>
              <a:pPr>
                <a:defRPr/>
              </a:pPr>
              <a:t>03.03.2017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AFBBA-564E-4C4B-8917-B39267E039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EE130-9759-4277-AFFF-749767E92331}" type="datetime1">
              <a:rPr lang="ru-RU"/>
              <a:pPr>
                <a:defRPr/>
              </a:pPr>
              <a:t>03.03.2017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486B8-B3AE-4516-B158-77DBE9F8A0C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3495F-ACCE-4D2C-8518-8B4791510D77}" type="datetime1">
              <a:rPr lang="ru-RU"/>
              <a:pPr>
                <a:defRPr/>
              </a:pPr>
              <a:t>03.03.2017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3364D-B687-4138-B009-80737F23F9C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B39FE-DA8F-4C29-9C87-D529D393F5D1}" type="datetime1">
              <a:rPr lang="ru-RU"/>
              <a:pPr>
                <a:defRPr/>
              </a:pPr>
              <a:t>03.03.2017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46912-5D43-4A0B-8D74-93FCC463447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8E83D-A6A9-4D01-A1C9-370B3792BA68}" type="datetime1">
              <a:rPr lang="ru-RU"/>
              <a:pPr>
                <a:defRPr/>
              </a:pPr>
              <a:t>03.03.2017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D0475-0FDA-4A89-B380-D12456A2BF9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274880-C58B-45B6-8907-588B9BBD217D}" type="datetime1">
              <a:rPr lang="ru-RU"/>
              <a:pPr>
                <a:defRPr/>
              </a:pPr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CF89BE1-40C3-4196-81B1-F02437DE44F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63" r:id="rId1"/>
    <p:sldLayoutId id="2147485273" r:id="rId2"/>
    <p:sldLayoutId id="2147485264" r:id="rId3"/>
    <p:sldLayoutId id="2147485265" r:id="rId4"/>
    <p:sldLayoutId id="2147485266" r:id="rId5"/>
    <p:sldLayoutId id="2147485267" r:id="rId6"/>
    <p:sldLayoutId id="2147485268" r:id="rId7"/>
    <p:sldLayoutId id="2147485269" r:id="rId8"/>
    <p:sldLayoutId id="2147485270" r:id="rId9"/>
    <p:sldLayoutId id="2147485271" r:id="rId10"/>
    <p:sldLayoutId id="2147485272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373063" y="2689225"/>
            <a:ext cx="5038725" cy="1838325"/>
          </a:xfrm>
        </p:spPr>
        <p:txBody>
          <a:bodyPr anchor="t"/>
          <a:lstStyle/>
          <a:p>
            <a:pPr eaLnBrk="1" hangingPunct="1">
              <a:defRPr/>
            </a:pP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Итоговая аттестация выпускников школ </a:t>
            </a:r>
            <a:b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2017 года       </a:t>
            </a:r>
            <a:endParaRPr lang="ru-RU" altLang="ru-RU" sz="4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Прямоугольник 6"/>
          <p:cNvSpPr>
            <a:spLocks noChangeArrowheads="1"/>
          </p:cNvSpPr>
          <p:nvPr/>
        </p:nvSpPr>
        <p:spPr bwMode="auto">
          <a:xfrm>
            <a:off x="1089025" y="1298575"/>
            <a:ext cx="7064375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Министерство образования и науки Республики Казахстан</a:t>
            </a:r>
          </a:p>
        </p:txBody>
      </p:sp>
      <p:sp>
        <p:nvSpPr>
          <p:cNvPr id="3076" name="Прямоугольник 7"/>
          <p:cNvSpPr>
            <a:spLocks noChangeArrowheads="1"/>
          </p:cNvSpPr>
          <p:nvPr/>
        </p:nvSpPr>
        <p:spPr bwMode="auto">
          <a:xfrm>
            <a:off x="3417888" y="6064250"/>
            <a:ext cx="279400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Астана, </a:t>
            </a:r>
            <a:r>
              <a:rPr lang="kk-KZ" alt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февраль</a:t>
            </a:r>
            <a:r>
              <a:rPr lang="ru-RU" alt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2017 года</a:t>
            </a:r>
          </a:p>
        </p:txBody>
      </p:sp>
      <p:pic>
        <p:nvPicPr>
          <p:cNvPr id="3077" name="Picture 15" descr="http://www.mga.kz/uploads/posts/2011-09/1315811957_gerbrk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7650" y="328613"/>
            <a:ext cx="827088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2" descr="Картинки по запросу картинки выпускные экзамены школьников в Казахстан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70525" y="2078038"/>
            <a:ext cx="3421063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19063" y="906463"/>
          <a:ext cx="8915400" cy="5624591"/>
        </p:xfrm>
        <a:graphic>
          <a:graphicData uri="http://schemas.openxmlformats.org/drawingml/2006/table">
            <a:tbl>
              <a:tblPr/>
              <a:tblGrid>
                <a:gridCol w="2227262"/>
                <a:gridCol w="2228850"/>
                <a:gridCol w="2228850"/>
                <a:gridCol w="2230438"/>
              </a:tblGrid>
              <a:tr h="2804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Отметка «5»</a:t>
                      </a:r>
                    </a:p>
                  </a:txBody>
                  <a:tcPr marL="45436" marR="454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Отметка «</a:t>
                      </a:r>
                      <a:r>
                        <a:rPr kumimoji="0" lang="kk-K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45436" marR="454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Отметка «</a:t>
                      </a:r>
                      <a:r>
                        <a:rPr kumimoji="0" lang="kk-K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45436" marR="454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Отметка «</a:t>
                      </a:r>
                      <a:r>
                        <a:rPr kumimoji="0" lang="kk-K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45436" marR="454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28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абота выполнена полностью: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(ОГН), 6(ЕМН, углубленное изучение) заданий</a:t>
                      </a:r>
                    </a:p>
                  </a:txBody>
                  <a:tcPr marL="45436" marR="454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работе выполнено правильно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(ОГН), 4 или 5 (ЕМН, углубленное изучение) заданий (вне зависимости от уровня сложности)</a:t>
                      </a:r>
                    </a:p>
                  </a:txBody>
                  <a:tcPr marL="45436" marR="454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р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аботе выполнено </a:t>
                      </a: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правильно не менее 3 заданий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(вне зависимости от уровня сложности)</a:t>
                      </a:r>
                    </a:p>
                  </a:txBody>
                  <a:tcPr marL="45436" marR="454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выполнено больше половины заданий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436" marR="454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3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решении нет математических ошибок </a:t>
                      </a:r>
                    </a:p>
                  </a:txBody>
                  <a:tcPr marL="45436" marR="454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опущена одна ошибка или два-три недочета в преобразованиях и вычислениях, рисунках, чертежах или графиках </a:t>
                      </a:r>
                    </a:p>
                  </a:txBody>
                  <a:tcPr marL="45436" marR="454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опущены </a:t>
                      </a: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две-три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ошибки или три-четыре недочета в выкладках, чертежах или графиках, но учащийся владеет обязательными знаниями и умениями </a:t>
                      </a:r>
                    </a:p>
                  </a:txBody>
                  <a:tcPr marL="45436" marR="454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опущено более трех ошибок, показывающих, что учащийся не владеет</a:t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обязательными знаниями и умениями по данной теме в полной мере</a:t>
                      </a:r>
                    </a:p>
                  </a:txBody>
                  <a:tcPr marL="45436" marR="454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7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Логичность и полнота изложения материала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436" marR="454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Отдельные неточности в изложении материала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436" marR="454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Отдельные нарушения логики изложения материала, неполнота раскрытия материала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436" marR="454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Нарушена логика изложения материала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436" marR="4543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7937" name="Rectangle 1"/>
          <p:cNvSpPr>
            <a:spLocks noChangeArrowheads="1"/>
          </p:cNvSpPr>
          <p:nvPr/>
        </p:nvSpPr>
        <p:spPr bwMode="auto">
          <a:xfrm>
            <a:off x="778932" y="265457"/>
            <a:ext cx="7518401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indent="450850" algn="ctr">
              <a:defRPr/>
            </a:pPr>
            <a:r>
              <a:rPr lang="kk-KZ" sz="2000" b="1" i="1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Критериии оценивания</a:t>
            </a:r>
            <a:endParaRPr lang="ru-RU" sz="2000" b="1">
              <a:solidFill>
                <a:srgbClr val="1F4E7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49"/>
          <p:cNvSpPr>
            <a:spLocks noChangeArrowheads="1"/>
          </p:cNvSpPr>
          <p:nvPr/>
        </p:nvSpPr>
        <p:spPr bwMode="auto">
          <a:xfrm>
            <a:off x="4222750" y="803275"/>
            <a:ext cx="4364038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Итоговая аттестация обучающихся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это  процедура, проводимая с целью определения степени освоения ими объема учебных дисциплин, предусмотренных государственным общеобязательным стандартом соответствующего уровня образования</a:t>
            </a:r>
          </a:p>
        </p:txBody>
      </p:sp>
      <p:sp>
        <p:nvSpPr>
          <p:cNvPr id="10" name="Прямоугольник 49"/>
          <p:cNvSpPr>
            <a:spLocks noChangeArrowheads="1"/>
          </p:cNvSpPr>
          <p:nvPr/>
        </p:nvSpPr>
        <p:spPr bwMode="auto">
          <a:xfrm>
            <a:off x="332800" y="3462827"/>
            <a:ext cx="8380413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Выпускники школ 2017 года </a:t>
            </a:r>
          </a:p>
          <a:p>
            <a:pPr algn="ctr">
              <a:defRPr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сдают</a:t>
            </a:r>
            <a:r>
              <a:rPr lang="kk-KZ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итоговую аттестацию в виде </a:t>
            </a:r>
          </a:p>
          <a:p>
            <a:pPr algn="ctr">
              <a:defRPr/>
            </a:pPr>
            <a:r>
              <a:rPr lang="kk-KZ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пяти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экзамен</a:t>
            </a:r>
            <a:r>
              <a:rPr lang="kk-KZ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ов</a:t>
            </a:r>
            <a:r>
              <a:rPr lang="kk-KZ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один </a:t>
            </a:r>
            <a:r>
              <a:rPr lang="kk-KZ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 них –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выбору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pic>
        <p:nvPicPr>
          <p:cNvPr id="4102" name="Picture 2" descr="Картинки по запросу картинки выпускные экзамены школьников в Казахстан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125" y="796925"/>
            <a:ext cx="3733800" cy="243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1"/>
          <p:cNvSpPr>
            <a:spLocks noChangeArrowheads="1"/>
          </p:cNvSpPr>
          <p:nvPr/>
        </p:nvSpPr>
        <p:spPr bwMode="auto">
          <a:xfrm>
            <a:off x="274638" y="5367338"/>
            <a:ext cx="84709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ctr"/>
            <a:r>
              <a:rPr lang="kk-KZ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Сроки итоговой аттестации будут устанавливатся приказом Министерства </a:t>
            </a:r>
          </a:p>
          <a:p>
            <a:pPr indent="450850" algn="ctr"/>
            <a:r>
              <a:rPr lang="kk-KZ">
                <a:solidFill>
                  <a:srgbClr val="1F4E79"/>
                </a:solidFill>
                <a:cs typeface="Times New Roman" pitchFamily="18" charset="0"/>
              </a:rPr>
              <a:t>«</a:t>
            </a:r>
            <a:r>
              <a:rPr lang="ru-RU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О завершении 2016-2017 учебного года в организациях среднего образования</a:t>
            </a:r>
            <a:r>
              <a:rPr lang="kk-KZ">
                <a:solidFill>
                  <a:srgbClr val="1F4E79"/>
                </a:solidFill>
                <a:cs typeface="Times New Roman" pitchFamily="18" charset="0"/>
              </a:rPr>
              <a:t>»</a:t>
            </a:r>
            <a:endParaRPr lang="kk-KZ">
              <a:solidFill>
                <a:srgbClr val="1F4E79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739775" y="5262563"/>
            <a:ext cx="7947025" cy="33337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750888" y="6111875"/>
            <a:ext cx="7947025" cy="33338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1"/>
          <p:cNvSpPr>
            <a:spLocks noChangeArrowheads="1"/>
          </p:cNvSpPr>
          <p:nvPr/>
        </p:nvSpPr>
        <p:spPr bwMode="auto">
          <a:xfrm>
            <a:off x="457200" y="1074738"/>
            <a:ext cx="7723188" cy="40941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528CC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ru-RU" sz="200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	1) письменный экзамен по родному языку и литературе (язык обучения) в форме </a:t>
            </a:r>
            <a:r>
              <a:rPr lang="kk-KZ" sz="200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эссе</a:t>
            </a:r>
          </a:p>
          <a:p>
            <a:pPr algn="just">
              <a:buFontTx/>
              <a:buAutoNum type="arabicParenR"/>
              <a:defRPr/>
            </a:pPr>
            <a:endParaRPr lang="ru-RU" sz="200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kk-KZ" sz="200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	2) </a:t>
            </a:r>
            <a:r>
              <a:rPr lang="ru-RU" sz="200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письменный экзамен по </a:t>
            </a:r>
            <a:r>
              <a:rPr lang="kk-KZ" sz="200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00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лгебр</a:t>
            </a:r>
            <a:r>
              <a:rPr lang="kk-KZ" sz="200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00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 и началам анализа</a:t>
            </a:r>
            <a:endParaRPr lang="kk-KZ" sz="200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200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kk-KZ" sz="200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	3) </a:t>
            </a:r>
            <a:r>
              <a:rPr lang="ru-RU" sz="200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устный экзамен по</a:t>
            </a:r>
            <a:r>
              <a:rPr lang="kk-KZ" sz="200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 и</a:t>
            </a:r>
            <a:r>
              <a:rPr lang="ru-RU" sz="200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стори</a:t>
            </a:r>
            <a:r>
              <a:rPr lang="kk-KZ" sz="200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 Казахстана</a:t>
            </a:r>
            <a:endParaRPr lang="kk-KZ" sz="200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200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kk-KZ" sz="200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	4) тестирование</a:t>
            </a:r>
            <a:r>
              <a:rPr lang="ru-RU" sz="200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 по казахскому языку в школах с русским, узбекским, уйгурским</a:t>
            </a:r>
            <a:r>
              <a:rPr lang="kk-KZ" sz="200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 и</a:t>
            </a:r>
            <a:r>
              <a:rPr lang="ru-RU" sz="200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 таджикским языками обучения и </a:t>
            </a:r>
            <a:r>
              <a:rPr lang="kk-KZ" sz="200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тестирование</a:t>
            </a:r>
            <a:r>
              <a:rPr lang="ru-RU" sz="200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 по русскому языку в школах с казахским языком обучения</a:t>
            </a:r>
          </a:p>
          <a:p>
            <a:pPr algn="just">
              <a:defRPr/>
            </a:pPr>
            <a:endParaRPr lang="ru-RU" sz="200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kk-KZ" sz="200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	5</a:t>
            </a:r>
            <a:r>
              <a:rPr lang="ru-RU" sz="200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) тестирование</a:t>
            </a:r>
            <a:r>
              <a:rPr lang="kk-KZ" sz="200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по предметам по выбору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77988" y="361950"/>
            <a:ext cx="5961062" cy="4000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kk-KZ" sz="2000" b="1" i="1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Формы проведения итоговой аттестации</a:t>
            </a:r>
            <a:endParaRPr lang="ru-RU" sz="2000" b="1" i="1">
              <a:solidFill>
                <a:srgbClr val="1F4E79"/>
              </a:solidFill>
            </a:endParaRPr>
          </a:p>
        </p:txBody>
      </p:sp>
      <p:sp>
        <p:nvSpPr>
          <p:cNvPr id="7" name="Параллелограмм 6"/>
          <p:cNvSpPr/>
          <p:nvPr/>
        </p:nvSpPr>
        <p:spPr>
          <a:xfrm>
            <a:off x="2976563" y="5319713"/>
            <a:ext cx="5976937" cy="1238250"/>
          </a:xfrm>
          <a:prstGeom prst="parallelogram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25" name="Прямоугольник 3"/>
          <p:cNvSpPr>
            <a:spLocks noChangeArrowheads="1"/>
          </p:cNvSpPr>
          <p:nvPr/>
        </p:nvSpPr>
        <p:spPr bwMode="auto">
          <a:xfrm>
            <a:off x="3241675" y="5459413"/>
            <a:ext cx="5353050" cy="923925"/>
          </a:xfrm>
          <a:prstGeom prst="rect">
            <a:avLst/>
          </a:prstGeom>
          <a:noFill/>
          <a:ln w="9525">
            <a:noFill/>
            <a:prstDash val="lgDash"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0850" algn="just"/>
            <a:r>
              <a:rPr lang="kk-KZ" i="1">
                <a:solidFill>
                  <a:srgbClr val="1F4E79"/>
                </a:solidFill>
                <a:latin typeface="Times New Roman" pitchFamily="18" charset="0"/>
                <a:cs typeface="Calibri" pitchFamily="34" charset="0"/>
              </a:rPr>
              <a:t>В музыкальных, художественных школах, а также в школах искусств допускается </a:t>
            </a:r>
            <a:r>
              <a:rPr lang="kk-KZ" b="1" i="1">
                <a:solidFill>
                  <a:srgbClr val="1F4E79"/>
                </a:solidFill>
                <a:latin typeface="Times New Roman" pitchFamily="18" charset="0"/>
                <a:cs typeface="Calibri" pitchFamily="34" charset="0"/>
              </a:rPr>
              <a:t>дополнительный экзамен творческого характера</a:t>
            </a:r>
            <a:endParaRPr lang="kk-KZ" b="1" i="1">
              <a:solidFill>
                <a:srgbClr val="1F4E79"/>
              </a:solidFill>
            </a:endParaRPr>
          </a:p>
        </p:txBody>
      </p:sp>
      <p:sp>
        <p:nvSpPr>
          <p:cNvPr id="8" name="Выгнутая вправо стрелка 7"/>
          <p:cNvSpPr/>
          <p:nvPr/>
        </p:nvSpPr>
        <p:spPr>
          <a:xfrm>
            <a:off x="8147050" y="557213"/>
            <a:ext cx="730250" cy="3382962"/>
          </a:xfrm>
          <a:prstGeom prst="curved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955675" y="2019300"/>
            <a:ext cx="357188" cy="349250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>
            <a:off x="941388" y="3219450"/>
            <a:ext cx="358775" cy="349250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Нашивка 11"/>
          <p:cNvSpPr/>
          <p:nvPr/>
        </p:nvSpPr>
        <p:spPr>
          <a:xfrm>
            <a:off x="950913" y="1149350"/>
            <a:ext cx="357187" cy="349250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966788" y="2671763"/>
            <a:ext cx="357187" cy="349250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Нашивка 13"/>
          <p:cNvSpPr/>
          <p:nvPr/>
        </p:nvSpPr>
        <p:spPr>
          <a:xfrm>
            <a:off x="974725" y="4724400"/>
            <a:ext cx="358775" cy="349250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1"/>
          <p:cNvSpPr>
            <a:spLocks noChangeArrowheads="1"/>
          </p:cNvSpPr>
          <p:nvPr/>
        </p:nvSpPr>
        <p:spPr bwMode="auto">
          <a:xfrm>
            <a:off x="3644900" y="1801813"/>
            <a:ext cx="5499100" cy="1630362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ru-RU" sz="2000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Количество заданий: </a:t>
            </a:r>
          </a:p>
          <a:p>
            <a:pPr algn="just">
              <a:defRPr/>
            </a:pP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 заданий для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ОГН</a:t>
            </a:r>
          </a:p>
          <a:p>
            <a:pPr algn="just">
              <a:defRPr/>
            </a:pP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000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 заданий для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ЕМН</a:t>
            </a:r>
            <a:r>
              <a:rPr lang="ru-RU" sz="2000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 и классов физико-математических школ (углубленное изучение математики) </a:t>
            </a:r>
          </a:p>
        </p:txBody>
      </p:sp>
      <p:sp>
        <p:nvSpPr>
          <p:cNvPr id="14339" name="Rectangle 1"/>
          <p:cNvSpPr>
            <a:spLocks noChangeArrowheads="1"/>
          </p:cNvSpPr>
          <p:nvPr/>
        </p:nvSpPr>
        <p:spPr bwMode="auto">
          <a:xfrm>
            <a:off x="38100" y="3600519"/>
            <a:ext cx="9144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/>
            <a:r>
              <a:rPr lang="ru-RU" sz="2000" i="1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Задания направлены на выявление степени усвоения теоретического материала, понятий и приемов, умения решать </a:t>
            </a:r>
            <a:r>
              <a:rPr lang="ru-RU" sz="2000" i="1" dirty="0" smtClean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задачи.</a:t>
            </a:r>
            <a:endParaRPr lang="ru-RU" sz="2000" i="1" dirty="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/>
            <a:endParaRPr lang="kk-KZ" sz="2000" i="1" dirty="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/>
            <a:r>
              <a:rPr lang="kk-KZ" sz="2000" i="1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Экзаменационные задания составлены согласно направлению обучения (естественно-математического направление, общественно-гуманитарное направление, углубленное изучение математики).</a:t>
            </a:r>
            <a:endParaRPr lang="ru-RU" sz="2000" i="1" dirty="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/>
            <a:endParaRPr lang="kk-KZ" sz="2000" i="1" dirty="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/>
            <a:r>
              <a:rPr lang="kk-KZ" sz="2000" i="1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Содержание экзаменационных заданий охватывает все главы учебной программы для 10-11 классов по алгебре и началам анализа соответственно направлению обучения.</a:t>
            </a:r>
            <a:endParaRPr lang="ru-RU" sz="2000" i="1" dirty="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1800" y="368568"/>
            <a:ext cx="802640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Письменный экзамен по</a:t>
            </a:r>
            <a:r>
              <a:rPr lang="ru-RU" sz="2400" b="1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алгебре и началам анализа</a:t>
            </a:r>
            <a:r>
              <a:rPr lang="ru-RU" sz="2400" b="1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6400" y="1028700"/>
            <a:ext cx="3695700" cy="708025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Продолжительность экзамена – </a:t>
            </a:r>
            <a:r>
              <a:rPr lang="ru-RU" sz="2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астрономических часов</a:t>
            </a:r>
          </a:p>
        </p:txBody>
      </p:sp>
      <p:pic>
        <p:nvPicPr>
          <p:cNvPr id="14344" name="Picture 3" descr="Похожее изобра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8063" y="2052638"/>
            <a:ext cx="18669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66700" y="1917700"/>
          <a:ext cx="5041900" cy="3926112"/>
        </p:xfrm>
        <a:graphic>
          <a:graphicData uri="http://schemas.openxmlformats.org/drawingml/2006/table">
            <a:tbl>
              <a:tblPr/>
              <a:tblGrid>
                <a:gridCol w="1722438"/>
                <a:gridCol w="1684337"/>
                <a:gridCol w="1635125"/>
              </a:tblGrid>
              <a:tr h="736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ОГН</a:t>
                      </a:r>
                    </a:p>
                  </a:txBody>
                  <a:tcPr marL="39169" marR="3916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ЕМН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Углубленное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изучение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математики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38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класс</a:t>
                      </a: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07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Функция, ее свойства и график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Функция, ее свойства и график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Функция, ее свойства и график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Тригонометрические функции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Тригонометрические функции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Тригонометрические функции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14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Тригонометрические уравнения и неравенства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Тригонометрические уравнения и неравенства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Тригонометрические уравнения и неравенства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38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Производная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Производная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Производная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Применение производной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Применение производной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Применение производной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Верояность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Верояность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Верояность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425" name="Rectangle 1"/>
          <p:cNvSpPr>
            <a:spLocks noChangeArrowheads="1"/>
          </p:cNvSpPr>
          <p:nvPr/>
        </p:nvSpPr>
        <p:spPr bwMode="auto">
          <a:xfrm>
            <a:off x="127000" y="377691"/>
            <a:ext cx="8864600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indent="450850">
              <a:defRPr/>
            </a:pPr>
            <a:r>
              <a:rPr lang="kk-KZ" sz="2000" b="1" i="1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Главы учебной программы по предмету «Алгебра и начала анализа»</a:t>
            </a:r>
            <a:endParaRPr lang="ru-RU" sz="2000" b="1" i="1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99" name="Picture 3" descr="Картинки по запросу картинки на тему экзамены по математик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8363" y="2708275"/>
            <a:ext cx="2433637" cy="166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955851" y="1473200"/>
          <a:ext cx="5964865" cy="736600"/>
        </p:xfrm>
        <a:graphic>
          <a:graphicData uri="http://schemas.openxmlformats.org/drawingml/2006/table">
            <a:tbl>
              <a:tblPr/>
              <a:tblGrid>
                <a:gridCol w="1711842"/>
                <a:gridCol w="2296633"/>
                <a:gridCol w="1956390"/>
              </a:tblGrid>
              <a:tr h="736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ОГН</a:t>
                      </a:r>
                    </a:p>
                  </a:txBody>
                  <a:tcPr marL="39169" marR="3916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ЕМН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Углубленное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изучение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7000" y="517391"/>
            <a:ext cx="8864600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indent="450850">
              <a:defRPr/>
            </a:pPr>
            <a:r>
              <a:rPr lang="kk-KZ" sz="2000" b="1" i="1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Главы учебной программы по предмету «Алгебра и начала анализа»</a:t>
            </a:r>
            <a:endParaRPr lang="ru-RU" sz="2000" b="1" i="1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966484" y="2336800"/>
          <a:ext cx="5954231" cy="3991864"/>
        </p:xfrm>
        <a:graphic>
          <a:graphicData uri="http://schemas.openxmlformats.org/drawingml/2006/table">
            <a:tbl>
              <a:tblPr/>
              <a:tblGrid>
                <a:gridCol w="1697070"/>
                <a:gridCol w="2297118"/>
                <a:gridCol w="1960043"/>
              </a:tblGrid>
              <a:tr h="19950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класс</a:t>
                      </a: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6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Первообразная и интеграл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Первообразная и интеграл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Первообразная и интеграл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6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Степени и корни. Степенная функция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Степени и корни. Степенная функция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Степени и корни. Степенная функция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Показательная и логарифмическая функции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Показательная и логарифмическая функции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Показательная и логарифмическая функции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07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Показательные и логарифмические уравнения и неравенства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Показательные и логарифмические уравнения и неравенства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Показательные и логарифмические уравнения и неравенства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71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Уравнения и неравенства, системы уравнений и неравенств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Уравнения и неравенства, системы уравнений и неравенств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4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Вероятность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Вероятность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Вероятность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39169" marR="3916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6427" name="Picture 3" descr="Похожее изобра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163" y="2179638"/>
            <a:ext cx="2459628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1"/>
          <p:cNvSpPr>
            <a:spLocks noChangeArrowheads="1"/>
          </p:cNvSpPr>
          <p:nvPr/>
        </p:nvSpPr>
        <p:spPr bwMode="auto">
          <a:xfrm>
            <a:off x="127000" y="214313"/>
            <a:ext cx="8940800" cy="1755775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 algn="just">
              <a:buFont typeface="Wingdings" pitchFamily="2" charset="2"/>
              <a:buChar char="ü"/>
              <a:defRPr/>
            </a:pPr>
            <a:r>
              <a:rPr lang="kk-KZ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Экзаменационные задания </a:t>
            </a:r>
            <a:r>
              <a:rPr lang="kk-KZ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контрольной работы составлены по разделам «Вычисления», «Тождественные преобразования», «Уравнения и их системы», «Неравенства и их системы», «Функция и ее график», «Текстовые задачи». </a:t>
            </a:r>
          </a:p>
          <a:p>
            <a:pPr indent="450850" algn="just">
              <a:buFont typeface="Wingdings" pitchFamily="2" charset="2"/>
              <a:buChar char="ü"/>
              <a:defRPr/>
            </a:pPr>
            <a:endParaRPr lang="kk-KZ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just">
              <a:buFont typeface="Wingdings" pitchFamily="2" charset="2"/>
              <a:buChar char="ü"/>
              <a:defRPr/>
            </a:pPr>
            <a:r>
              <a:rPr lang="kk-KZ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Текстовые задачи </a:t>
            </a:r>
            <a:r>
              <a:rPr lang="kk-KZ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включают задачи на нахождение площади плоских фигур и объема тел, нахождение наибольшего и наименьшего значения и др. 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27000" y="4175125"/>
            <a:ext cx="8940800" cy="2584450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 algn="just">
              <a:tabLst>
                <a:tab pos="201613" algn="l"/>
                <a:tab pos="633413" algn="l"/>
              </a:tabLst>
              <a:defRPr/>
            </a:pPr>
            <a:r>
              <a:rPr lang="kk-KZ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Распределение экзменационных заданий:</a:t>
            </a:r>
            <a:endParaRPr lang="ru-RU" dirty="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just">
              <a:buFont typeface="Wingdings" pitchFamily="2" charset="2"/>
              <a:buChar char="q"/>
              <a:tabLst>
                <a:tab pos="201613" algn="l"/>
                <a:tab pos="633413" algn="l"/>
              </a:tabLst>
              <a:defRPr/>
            </a:pPr>
            <a:r>
              <a:rPr lang="ru-RU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ОГН – 5 заданий: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три</a:t>
            </a:r>
            <a:r>
              <a:rPr lang="ru-RU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 задания уровня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, одно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– уровня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В, </a:t>
            </a:r>
            <a:r>
              <a:rPr lang="ru-RU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одно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– уровня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  (3А + 1В+1С);</a:t>
            </a:r>
          </a:p>
          <a:p>
            <a:pPr indent="450850" algn="just">
              <a:buFont typeface="Wingdings" pitchFamily="2" charset="2"/>
              <a:buChar char="q"/>
              <a:tabLst>
                <a:tab pos="201613" algn="l"/>
                <a:tab pos="633413" algn="l"/>
              </a:tabLst>
              <a:defRPr/>
            </a:pPr>
            <a:r>
              <a:rPr lang="ru-RU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ЕМН – 6 заданий: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три</a:t>
            </a:r>
            <a:r>
              <a:rPr lang="ru-RU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 задания уровня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два</a:t>
            </a:r>
            <a:r>
              <a:rPr lang="ru-RU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 – уровня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одно</a:t>
            </a:r>
            <a:r>
              <a:rPr lang="ru-RU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 задание уровня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 (3А + 2В + 1С);</a:t>
            </a:r>
          </a:p>
          <a:p>
            <a:pPr indent="450850" algn="just">
              <a:buFont typeface="Wingdings" pitchFamily="2" charset="2"/>
              <a:buChar char="q"/>
              <a:tabLst>
                <a:tab pos="201613" algn="l"/>
                <a:tab pos="633413" algn="l"/>
              </a:tabLst>
              <a:defRPr/>
            </a:pPr>
            <a:r>
              <a:rPr lang="ru-RU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классы физико-математических школ –  6 заданий: одно  уровня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А,</a:t>
            </a:r>
            <a:r>
              <a:rPr lang="ru-RU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 три – уровня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, два – уровня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(1А + 3В + 2С).</a:t>
            </a:r>
          </a:p>
          <a:p>
            <a:pPr indent="450850" algn="ctr">
              <a:tabLst>
                <a:tab pos="201613" algn="l"/>
                <a:tab pos="633413" algn="l"/>
              </a:tabLst>
              <a:defRPr/>
            </a:pPr>
            <a:endParaRPr lang="kk-KZ" i="1" dirty="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ctr">
              <a:tabLst>
                <a:tab pos="201613" algn="l"/>
                <a:tab pos="633413" algn="l"/>
              </a:tabLst>
              <a:defRPr/>
            </a:pPr>
            <a:r>
              <a:rPr lang="kk-KZ" i="1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Рисунки, графики, таблицы и пр. выполняются ручкой 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7000" y="2185988"/>
            <a:ext cx="8940800" cy="2030412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 algn="just">
              <a:tabLst>
                <a:tab pos="201613" algn="l"/>
                <a:tab pos="633413" algn="l"/>
              </a:tabLst>
              <a:defRPr/>
            </a:pPr>
            <a:r>
              <a:rPr lang="kk-KZ" b="1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Все задания делятся на  уровни </a:t>
            </a:r>
            <a:r>
              <a:rPr lang="kk-KZ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А, В, С: </a:t>
            </a:r>
            <a:endParaRPr lang="ru-RU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just">
              <a:buFont typeface="Wingdings" pitchFamily="2" charset="2"/>
              <a:buChar char="Ø"/>
              <a:tabLst>
                <a:tab pos="201613" algn="l"/>
                <a:tab pos="633413" algn="l"/>
              </a:tabLst>
              <a:defRPr/>
            </a:pPr>
            <a:r>
              <a:rPr lang="ru-RU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для выполнения заданий уровня А ученики должны владеть базовыми знаниями и навыками несложных вычислений и преобразований, стандартными приемами решения заданий;</a:t>
            </a:r>
          </a:p>
          <a:p>
            <a:pPr indent="450850" algn="just">
              <a:buFont typeface="Wingdings" pitchFamily="2" charset="2"/>
              <a:buChar char="Ø"/>
              <a:tabLst>
                <a:tab pos="201613" algn="l"/>
                <a:tab pos="633413" algn="l"/>
              </a:tabLst>
              <a:defRPr/>
            </a:pPr>
            <a:r>
              <a:rPr lang="ru-RU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уровень В – задания среднего уровня сложности;</a:t>
            </a:r>
          </a:p>
          <a:p>
            <a:pPr indent="450850" algn="just">
              <a:buFont typeface="Wingdings" pitchFamily="2" charset="2"/>
              <a:buChar char="Ø"/>
              <a:tabLst>
                <a:tab pos="201613" algn="l"/>
                <a:tab pos="633413" algn="l"/>
              </a:tabLst>
              <a:defRPr/>
            </a:pPr>
            <a:r>
              <a:rPr lang="ru-RU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для выполнения заданий уровня </a:t>
            </a:r>
            <a:r>
              <a:rPr lang="ru-RU">
                <a:solidFill>
                  <a:srgbClr val="1F4E7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ученики должны владеть  глубокими и прочными теоретическими знаниями в объеме, предусмотрен­ном учебной программой.</a:t>
            </a:r>
            <a:endParaRPr lang="ru-RU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60338" y="2447925"/>
          <a:ext cx="8763000" cy="3622675"/>
        </p:xfrm>
        <a:graphic>
          <a:graphicData uri="http://schemas.openxmlformats.org/drawingml/2006/table">
            <a:tbl>
              <a:tblPr/>
              <a:tblGrid>
                <a:gridCol w="4224337"/>
                <a:gridCol w="4538663"/>
              </a:tblGrid>
              <a:tr h="2453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Существенные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66589" marR="6658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Несущественные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66589" marR="6658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25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ошибки, которые </a:t>
                      </a: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показывают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незнание учащимися формул, правил, основных свойств, теорем и неумение их применять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66589" marR="6658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неточность формулировок, определений, понятий, теорий, вызванная неполнотой охвата основных признаков определяемого понятия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66589" marR="6658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незнание приемов решения задач, рассматриваемых в учебниках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66589" marR="6658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неточность графика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66589" marR="6658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неумение строить </a:t>
                      </a: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читать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графики</a:t>
                      </a: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функций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66589" marR="6658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нерациональное решение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66589" marR="6658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вычислительные ошибки, если они не являются опиской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66589" marR="6658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недостаточность или отсутствие пояснений, обоснований в решениях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66589" marR="6658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логические ошибки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66589" marR="6658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небрежное выполнение записей, чертежей или графиков.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66589" marR="6658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потеря корня или сохранение в ответе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постороннего корня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66589" marR="6658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запись ответа в виде сократимой дроби, иррациональность в знаменателе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66589" marR="6658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2033" name="Rectangle 1"/>
          <p:cNvSpPr>
            <a:spLocks noChangeArrowheads="1"/>
          </p:cNvSpPr>
          <p:nvPr/>
        </p:nvSpPr>
        <p:spPr bwMode="auto">
          <a:xfrm>
            <a:off x="388938" y="939800"/>
            <a:ext cx="8280400" cy="400050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>
              <a:defRPr/>
            </a:pPr>
            <a:r>
              <a:rPr lang="ru-RU" sz="2000">
                <a:solidFill>
                  <a:srgbClr val="385723"/>
                </a:solidFill>
                <a:latin typeface="Times New Roman" pitchFamily="18" charset="0"/>
                <a:cs typeface="Times New Roman" pitchFamily="18" charset="0"/>
              </a:rPr>
              <a:t>Экзаменационная работа оценивается одной оценкой</a:t>
            </a:r>
          </a:p>
        </p:txBody>
      </p:sp>
      <p:sp>
        <p:nvSpPr>
          <p:cNvPr id="26653" name="Прямоугольник 4"/>
          <p:cNvSpPr>
            <a:spLocks noChangeArrowheads="1"/>
          </p:cNvSpPr>
          <p:nvPr/>
        </p:nvSpPr>
        <p:spPr bwMode="auto">
          <a:xfrm>
            <a:off x="338138" y="1550988"/>
            <a:ext cx="83915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0850" algn="ctr"/>
            <a:r>
              <a:rPr lang="kk-KZ" sz="2000">
                <a:solidFill>
                  <a:srgbClr val="385723"/>
                </a:solidFill>
                <a:latin typeface="Times New Roman" pitchFamily="18" charset="0"/>
                <a:cs typeface="Times New Roman" pitchFamily="18" charset="0"/>
              </a:rPr>
              <a:t>При проверке экзаменационной работы учитывается характер существенных и несущественных ошибок</a:t>
            </a:r>
            <a:endParaRPr lang="ru-RU" sz="2000">
              <a:solidFill>
                <a:srgbClr val="38572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41956" y="246925"/>
            <a:ext cx="6164792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450850" algn="ctr">
              <a:defRPr/>
            </a:pPr>
            <a:r>
              <a:rPr lang="ru-RU" sz="2000" b="1" i="1">
                <a:solidFill>
                  <a:srgbClr val="385723"/>
                </a:solidFill>
                <a:latin typeface="Times New Roman" pitchFamily="18" charset="0"/>
                <a:cs typeface="Times New Roman" pitchFamily="18" charset="0"/>
              </a:rPr>
              <a:t>«Алгебра и начала анализа» </a:t>
            </a:r>
            <a:endParaRPr lang="ru-RU" sz="2000">
              <a:solidFill>
                <a:srgbClr val="38572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Rectangle 1"/>
          <p:cNvSpPr>
            <a:spLocks noChangeArrowheads="1"/>
          </p:cNvSpPr>
          <p:nvPr/>
        </p:nvSpPr>
        <p:spPr bwMode="auto">
          <a:xfrm>
            <a:off x="254000" y="664806"/>
            <a:ext cx="8628063" cy="4801314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 algn="just">
              <a:tabLst>
                <a:tab pos="201613" algn="l"/>
                <a:tab pos="633413" algn="l"/>
              </a:tabLst>
              <a:defRPr/>
            </a:pPr>
            <a:r>
              <a:rPr lang="kk-KZ" b="1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Обосновывается все то, что не является очевидным по ходу выполнения задания,  объясняются дополнительные построения, если они производились</a:t>
            </a:r>
            <a:r>
              <a:rPr lang="kk-KZ" b="1" dirty="0" smtClean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0850" algn="just">
              <a:tabLst>
                <a:tab pos="201613" algn="l"/>
                <a:tab pos="633413" algn="l"/>
              </a:tabLst>
              <a:defRPr/>
            </a:pPr>
            <a:endParaRPr lang="kk-KZ" b="1" dirty="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just">
              <a:tabLst>
                <a:tab pos="201613" algn="l"/>
                <a:tab pos="633413" algn="l"/>
              </a:tabLst>
              <a:defRPr/>
            </a:pPr>
            <a:r>
              <a:rPr lang="kk-KZ" b="1" dirty="0" smtClean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Например, нет необходимости пояснять, что обе части уравнения возводятся в квадрат, записывать в общем виде формулы корней квадратного уравнения, тригонометрические тождества и т.д. </a:t>
            </a:r>
            <a:endParaRPr lang="ru-RU" b="1" dirty="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just">
              <a:tabLst>
                <a:tab pos="201613" algn="l"/>
                <a:tab pos="633413" algn="l"/>
              </a:tabLst>
              <a:defRPr/>
            </a:pPr>
            <a:endParaRPr lang="kk-KZ" b="1" dirty="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just">
              <a:tabLst>
                <a:tab pos="201613" algn="l"/>
                <a:tab pos="633413" algn="l"/>
              </a:tabLst>
              <a:defRPr/>
            </a:pPr>
            <a:r>
              <a:rPr lang="kk-KZ" b="1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Но должны быть обоснованы посторонние корни, отсутствие корней, построение дополнительных линий при выполнении задания на нахождение площади плоской фигуры или объема тела и т.д. </a:t>
            </a:r>
            <a:endParaRPr lang="ru-RU" b="1" dirty="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just">
              <a:tabLst>
                <a:tab pos="201613" algn="l"/>
                <a:tab pos="633413" algn="l"/>
              </a:tabLst>
              <a:defRPr/>
            </a:pPr>
            <a:endParaRPr lang="ru-RU" b="1" dirty="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just">
              <a:tabLst>
                <a:tab pos="201613" algn="l"/>
                <a:tab pos="633413" algn="l"/>
              </a:tabLst>
              <a:defRPr/>
            </a:pPr>
            <a:r>
              <a:rPr lang="ru-RU" b="1" i="1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Требования к решению экзаменационных заданий</a:t>
            </a:r>
            <a:r>
              <a:rPr lang="kk-KZ" b="1" i="1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endParaRPr lang="ru-RU" b="1" i="1" dirty="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just">
              <a:buFontTx/>
              <a:buChar char="•"/>
              <a:tabLst>
                <a:tab pos="201613" algn="l"/>
                <a:tab pos="633413" algn="l"/>
              </a:tabLst>
              <a:defRPr/>
            </a:pPr>
            <a:r>
              <a:rPr lang="ru-RU" b="1" i="1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правильность решения; </a:t>
            </a:r>
          </a:p>
          <a:p>
            <a:pPr indent="450850" algn="just">
              <a:buFontTx/>
              <a:buChar char="•"/>
              <a:tabLst>
                <a:tab pos="201613" algn="l"/>
                <a:tab pos="633413" algn="l"/>
              </a:tabLst>
              <a:defRPr/>
            </a:pPr>
            <a:r>
              <a:rPr lang="ru-RU" b="1" i="1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обоснованность решения; </a:t>
            </a:r>
          </a:p>
          <a:p>
            <a:pPr indent="450850" algn="just">
              <a:buFontTx/>
              <a:buChar char="•"/>
              <a:tabLst>
                <a:tab pos="201613" algn="l"/>
                <a:tab pos="633413" algn="l"/>
              </a:tabLst>
              <a:defRPr/>
            </a:pPr>
            <a:r>
              <a:rPr lang="ru-RU" b="1" i="1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полнота решения;</a:t>
            </a:r>
          </a:p>
          <a:p>
            <a:pPr indent="450850" algn="just">
              <a:buFontTx/>
              <a:buChar char="•"/>
              <a:tabLst>
                <a:tab pos="201613" algn="l"/>
                <a:tab pos="633413" algn="l"/>
              </a:tabLst>
              <a:defRPr/>
            </a:pPr>
            <a:r>
              <a:rPr lang="ru-RU" b="1" i="1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рациональность решения;</a:t>
            </a:r>
          </a:p>
          <a:p>
            <a:pPr indent="450850" algn="just">
              <a:buFontTx/>
              <a:buChar char="•"/>
              <a:tabLst>
                <a:tab pos="201613" algn="l"/>
                <a:tab pos="633413" algn="l"/>
              </a:tabLst>
              <a:defRPr/>
            </a:pPr>
            <a:r>
              <a:rPr lang="ru-RU" b="1" i="1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соблюдение правил правописания</a:t>
            </a:r>
            <a:r>
              <a:rPr lang="kk-KZ" b="1" i="1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7651" name="Picture 3" descr="Картинки по запросу картинки на тему экзамены по математик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9575" y="3922713"/>
            <a:ext cx="3519488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2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4265</TotalTime>
  <Words>937</Words>
  <Application>Microsoft Office PowerPoint</Application>
  <PresentationFormat>Экран (4:3)</PresentationFormat>
  <Paragraphs>151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</vt:lpstr>
      <vt:lpstr>Times New Roman</vt:lpstr>
      <vt:lpstr>Wingdings</vt:lpstr>
      <vt:lpstr>Тема Office</vt:lpstr>
      <vt:lpstr>Итоговая аттестация выпускников школ  2017 года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Елдос Нурланов</dc:creator>
  <cp:lastModifiedBy>1</cp:lastModifiedBy>
  <cp:revision>1308</cp:revision>
  <cp:lastPrinted>2017-02-21T11:32:46Z</cp:lastPrinted>
  <dcterms:created xsi:type="dcterms:W3CDTF">2017-01-17T14:42:11Z</dcterms:created>
  <dcterms:modified xsi:type="dcterms:W3CDTF">2017-03-03T03:16:38Z</dcterms:modified>
</cp:coreProperties>
</file>