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363" r:id="rId3"/>
    <p:sldId id="365" r:id="rId4"/>
    <p:sldId id="378" r:id="rId5"/>
    <p:sldId id="380" r:id="rId6"/>
    <p:sldId id="381" r:id="rId7"/>
    <p:sldId id="382" r:id="rId8"/>
    <p:sldId id="404" r:id="rId9"/>
    <p:sldId id="405" r:id="rId10"/>
    <p:sldId id="406" r:id="rId11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8CA"/>
    <a:srgbClr val="528CC1"/>
    <a:srgbClr val="6DA6D9"/>
    <a:srgbClr val="8FB3DB"/>
    <a:srgbClr val="A4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1" autoAdjust="0"/>
    <p:restoredTop sz="95742" autoAdjust="0"/>
  </p:normalViewPr>
  <p:slideViewPr>
    <p:cSldViewPr snapToGrid="0"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0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242C73-6DE6-4925-916D-9399EA0C437C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3DCBDD-7A8D-48B4-8948-4AFD5E610C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990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8B1140-35E0-498C-AA96-D17F3C225046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0325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90193C-325F-476B-818A-EF347ACDACE3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8886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B4E7DA-B86C-4C6B-A645-5CF2843ACA0E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9555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A1E547-8A3C-48E5-A334-AF07C1847EC2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21160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3FEDCB-2545-4B17-990E-F0A0A1D72ACB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3768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46E571-25AF-401E-8265-C5F7F157CFE3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1855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D57884-7A01-462E-A38E-1AE1AAC219C0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13243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01AE2D-8FA8-4E3B-BA3E-27EF313310FB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99523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E25127-15D7-46A4-ACDC-A7B8E4CBD642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9997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0F0FCC-69BA-4228-8750-F355A23139F6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5922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01BCE-12F8-4A80-AE38-D928AA390DCE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EF60-4C55-4C34-8624-1416F09F17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78C6-DE76-4BB7-9666-1332CAA829D1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75E7-4670-4292-9E7E-AAC12FD353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644D-21F4-4054-8B57-EF4AD05903D0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3EA4-B9CC-4A79-9CB3-9D04125747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436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D58F-A0BD-4838-947D-AF2E28DE7514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436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8150" y="63436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E1F7-57FA-4A4B-8F0C-EAB3F27E8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65E9-5EAA-4FC2-AC10-4202DD7E0A0E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60D2-57CB-4D7F-BAFA-1139F48955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EE91-967F-4EA5-8AA5-AEBEDFBE77BA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7FC1-BF13-4A00-9F6F-2760B7E170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51F5-A90A-4A49-A3B6-B3E1711EF552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FBBA-564E-4C4B-8917-B39267E039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E130-9759-4277-AFFF-749767E92331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86B8-B3AE-4516-B158-77DBE9F8A0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495F-ACCE-4D2C-8518-8B4791510D77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364D-B687-4138-B009-80737F23F9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39FE-DA8F-4C29-9C87-D529D393F5D1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46912-5D43-4A0B-8D74-93FCC46344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E83D-A6A9-4D01-A1C9-370B3792BA68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0475-0FDA-4A89-B380-D12456A2BF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74880-C58B-45B6-8907-588B9BBD217D}" type="datetime1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F89BE1-40C3-4196-81B1-F02437DE44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3" r:id="rId1"/>
    <p:sldLayoutId id="2147485273" r:id="rId2"/>
    <p:sldLayoutId id="2147485264" r:id="rId3"/>
    <p:sldLayoutId id="2147485265" r:id="rId4"/>
    <p:sldLayoutId id="2147485266" r:id="rId5"/>
    <p:sldLayoutId id="2147485267" r:id="rId6"/>
    <p:sldLayoutId id="2147485268" r:id="rId7"/>
    <p:sldLayoutId id="2147485269" r:id="rId8"/>
    <p:sldLayoutId id="2147485270" r:id="rId9"/>
    <p:sldLayoutId id="2147485271" r:id="rId10"/>
    <p:sldLayoutId id="214748527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73063" y="2689225"/>
            <a:ext cx="5038725" cy="1838325"/>
          </a:xfrm>
        </p:spPr>
        <p:txBody>
          <a:bodyPr anchor="t"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Итоговая аттестация выпускников школ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года       </a:t>
            </a:r>
            <a:endParaRPr lang="ru-RU" altLang="ru-RU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6"/>
          <p:cNvSpPr>
            <a:spLocks noChangeArrowheads="1"/>
          </p:cNvSpPr>
          <p:nvPr/>
        </p:nvSpPr>
        <p:spPr bwMode="auto">
          <a:xfrm>
            <a:off x="1089025" y="1298575"/>
            <a:ext cx="706437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3076" name="Прямоугольник 7"/>
          <p:cNvSpPr>
            <a:spLocks noChangeArrowheads="1"/>
          </p:cNvSpPr>
          <p:nvPr/>
        </p:nvSpPr>
        <p:spPr bwMode="auto">
          <a:xfrm>
            <a:off x="3417888" y="6064250"/>
            <a:ext cx="279400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Астана, </a:t>
            </a:r>
            <a:r>
              <a:rPr lang="kk-KZ" alt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2017 года</a:t>
            </a:r>
          </a:p>
        </p:txBody>
      </p:sp>
      <p:pic>
        <p:nvPicPr>
          <p:cNvPr id="3077" name="Picture 15" descr="http://www.mga.kz/uploads/posts/2011-09/1315811957_gerbr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328613"/>
            <a:ext cx="8270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Картинки по запросу картинки выпускные экзамены школьников в Казахста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0525" y="2078038"/>
            <a:ext cx="3421063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9063" y="906463"/>
          <a:ext cx="8915400" cy="5624591"/>
        </p:xfrm>
        <a:graphic>
          <a:graphicData uri="http://schemas.openxmlformats.org/drawingml/2006/table">
            <a:tbl>
              <a:tblPr/>
              <a:tblGrid>
                <a:gridCol w="2227262"/>
                <a:gridCol w="2228850"/>
                <a:gridCol w="2228850"/>
                <a:gridCol w="2230438"/>
              </a:tblGrid>
              <a:tr h="280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«5»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«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«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«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абота выполнена полностью: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(ОГН), 6(ЕМН, углубленное изучение) заданий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работе выполнено правильно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(ОГН), 4 или 5 (ЕМН, углубленное изучение) заданий (вне зависимости от уровня сложности)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аботе выполнено </a:t>
                      </a: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 не менее 3 заданий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(вне зависимости от уровня сложности)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выполнено больше половины заданий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3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решении нет математических ошибок 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опущена одна ошибка или два-три недочета в преобразованиях и вычислениях, рисунках, чертежах или графиках 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опущены </a:t>
                      </a: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две-три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ошибки или три-четыре недочета в выкладках, чертежах или графиках, но учащийся владеет обязательными знаниями и умениями 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опущено более трех ошибок, показывающих, что учащийся не владеет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обязательными знаниями и умениями по данной теме в полной мере</a:t>
                      </a: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Логичность и полнота изложения материала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неточности в изложении материала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нарушения логики изложения материала, неполнота раскрытия материала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Нарушена логика изложения материала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36" marR="454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778932" y="265457"/>
            <a:ext cx="751840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kk-KZ" sz="20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Критериии оценивания</a:t>
            </a:r>
            <a:endParaRPr lang="ru-RU" sz="2000" b="1">
              <a:solidFill>
                <a:srgbClr val="1F4E7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9"/>
          <p:cNvSpPr>
            <a:spLocks noChangeArrowheads="1"/>
          </p:cNvSpPr>
          <p:nvPr/>
        </p:nvSpPr>
        <p:spPr bwMode="auto">
          <a:xfrm>
            <a:off x="4222750" y="803275"/>
            <a:ext cx="43640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Итоговая аттестация обучающихся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 процедура, проводимая с целью определения степени освоения ими объема учебных дисциплин, предусмотренных государственным общеобязательным стандартом соответствующего уровня образования</a:t>
            </a:r>
          </a:p>
        </p:txBody>
      </p:sp>
      <p:sp>
        <p:nvSpPr>
          <p:cNvPr id="10" name="Прямоугольник 49"/>
          <p:cNvSpPr>
            <a:spLocks noChangeArrowheads="1"/>
          </p:cNvSpPr>
          <p:nvPr/>
        </p:nvSpPr>
        <p:spPr bwMode="auto">
          <a:xfrm>
            <a:off x="332800" y="3462827"/>
            <a:ext cx="838041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Выпускники школ 2017 года 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сдают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итоговую аттестацию в виде </a:t>
            </a:r>
          </a:p>
          <a:p>
            <a:pPr algn="ctr">
              <a:defRPr/>
            </a:pPr>
            <a:r>
              <a:rPr lang="kk-KZ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пяти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экзамен</a:t>
            </a:r>
            <a:r>
              <a:rPr lang="kk-KZ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них –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выбору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102" name="Picture 2" descr="Картинки по запросу картинки выпускные экзамены школьников в Казахстан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5" y="796925"/>
            <a:ext cx="37338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1"/>
          <p:cNvSpPr>
            <a:spLocks noChangeArrowheads="1"/>
          </p:cNvSpPr>
          <p:nvPr/>
        </p:nvSpPr>
        <p:spPr bwMode="auto">
          <a:xfrm>
            <a:off x="274638" y="5367338"/>
            <a:ext cx="847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kk-KZ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Сроки итоговой аттестации будут устанавливатся приказом Министерства </a:t>
            </a:r>
          </a:p>
          <a:p>
            <a:pPr indent="450850" algn="ctr"/>
            <a:r>
              <a:rPr lang="kk-KZ">
                <a:solidFill>
                  <a:srgbClr val="1F4E79"/>
                </a:solidFill>
                <a:cs typeface="Times New Roman" pitchFamily="18" charset="0"/>
              </a:rPr>
              <a:t>«</a:t>
            </a:r>
            <a:r>
              <a:rPr lang="ru-RU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 завершении 2016-2017 учебного года в организациях среднего образования</a:t>
            </a:r>
            <a:r>
              <a:rPr lang="kk-KZ">
                <a:solidFill>
                  <a:srgbClr val="1F4E79"/>
                </a:solidFill>
                <a:cs typeface="Times New Roman" pitchFamily="18" charset="0"/>
              </a:rPr>
              <a:t>»</a:t>
            </a:r>
            <a:endParaRPr lang="kk-KZ">
              <a:solidFill>
                <a:srgbClr val="1F4E79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39775" y="5262563"/>
            <a:ext cx="7947025" cy="333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0888" y="6111875"/>
            <a:ext cx="7947025" cy="3333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457200" y="1074738"/>
            <a:ext cx="7723188" cy="4094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528CC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1) письменный экзамен по родному языку и литературе (язык обучения) в форме 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эссе</a:t>
            </a:r>
          </a:p>
          <a:p>
            <a:pPr algn="just">
              <a:buFontTx/>
              <a:buAutoNum type="arabicParenR"/>
              <a:defRPr/>
            </a:pPr>
            <a:endParaRPr lang="ru-RU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письменный экзамен по 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лгебр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 началам анализа</a:t>
            </a:r>
            <a:endParaRPr lang="kk-KZ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устный экзамен по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стори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Казахстана</a:t>
            </a:r>
            <a:endParaRPr lang="kk-KZ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4) тестирование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по казахскому языку в школах с русским, узбекским, уйгурским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таджикским языками обучения и 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по русскому языку в школах с казахским языком обучения</a:t>
            </a:r>
          </a:p>
          <a:p>
            <a:pPr algn="just">
              <a:defRPr/>
            </a:pPr>
            <a:endParaRPr lang="ru-RU" sz="20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) тестирование</a:t>
            </a:r>
            <a:r>
              <a:rPr lang="kk-KZ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 предметам по выбору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7988" y="361950"/>
            <a:ext cx="5961062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0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Формы проведения итоговой аттестации</a:t>
            </a:r>
            <a:endParaRPr lang="ru-RU" sz="2000" b="1" i="1">
              <a:solidFill>
                <a:srgbClr val="1F4E79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2976563" y="5319713"/>
            <a:ext cx="5976937" cy="123825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3241675" y="5459413"/>
            <a:ext cx="5353050" cy="923925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kk-KZ" i="1">
                <a:solidFill>
                  <a:srgbClr val="1F4E79"/>
                </a:solidFill>
                <a:latin typeface="Times New Roman" pitchFamily="18" charset="0"/>
                <a:cs typeface="Calibri" pitchFamily="34" charset="0"/>
              </a:rPr>
              <a:t>В музыкальных, художественных школах, а также в школах искусств допускается </a:t>
            </a:r>
            <a:r>
              <a:rPr lang="kk-KZ" b="1" i="1">
                <a:solidFill>
                  <a:srgbClr val="1F4E79"/>
                </a:solidFill>
                <a:latin typeface="Times New Roman" pitchFamily="18" charset="0"/>
                <a:cs typeface="Calibri" pitchFamily="34" charset="0"/>
              </a:rPr>
              <a:t>дополнительный экзамен творческого характера</a:t>
            </a:r>
            <a:endParaRPr lang="kk-KZ" b="1" i="1">
              <a:solidFill>
                <a:srgbClr val="1F4E79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147050" y="557213"/>
            <a:ext cx="730250" cy="3382962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955675" y="2019300"/>
            <a:ext cx="357188" cy="3492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941388" y="3219450"/>
            <a:ext cx="358775" cy="3492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950913" y="1149350"/>
            <a:ext cx="357187" cy="3492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966788" y="2671763"/>
            <a:ext cx="357187" cy="3492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974725" y="4724400"/>
            <a:ext cx="358775" cy="34925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3644900" y="1801813"/>
            <a:ext cx="5499100" cy="16303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Количество заданий: </a:t>
            </a:r>
          </a:p>
          <a:p>
            <a:pPr algn="just">
              <a:defRPr/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заданий для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ОГН</a:t>
            </a:r>
          </a:p>
          <a:p>
            <a:pPr algn="just">
              <a:defRPr/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заданий для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ЕМН</a:t>
            </a:r>
            <a:r>
              <a:rPr lang="ru-RU" sz="20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 классов физико-математических школ (углубленное изучение математики) 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8100" y="3600519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2000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Задания направлены на выявление степени усвоения теоретического материала, понятий и приемов, умения решать </a:t>
            </a:r>
            <a:r>
              <a:rPr lang="ru-RU" sz="2000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задачи.</a:t>
            </a:r>
            <a:endParaRPr lang="ru-RU" sz="2000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/>
            <a:endParaRPr lang="kk-KZ" sz="2000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/>
            <a:r>
              <a:rPr lang="kk-KZ" sz="2000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Экзаменационные задания составлены согласно направлению обучения (естественно-математического направление, общественно-гуманитарное направление, углубленное изучение математики).</a:t>
            </a:r>
            <a:endParaRPr lang="ru-RU" sz="2000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/>
            <a:endParaRPr lang="kk-KZ" sz="2000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/>
            <a:r>
              <a:rPr lang="kk-KZ" sz="2000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Содержание экзаменационных заданий охватывает все главы учебной программы для 10-11 классов по алгебре и началам анализа соответственно направлению обучения.</a:t>
            </a:r>
            <a:endParaRPr lang="ru-RU" sz="2000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800" y="368568"/>
            <a:ext cx="8026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Письменный экзамен по</a:t>
            </a:r>
            <a:r>
              <a:rPr lang="ru-RU" sz="2400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алгебре и началам анализа</a:t>
            </a:r>
            <a:r>
              <a:rPr lang="ru-RU" sz="2400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0" y="1028700"/>
            <a:ext cx="3695700" cy="7080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экзамена – </a:t>
            </a:r>
            <a:r>
              <a:rPr 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астрономических часов</a:t>
            </a:r>
          </a:p>
        </p:txBody>
      </p:sp>
      <p:pic>
        <p:nvPicPr>
          <p:cNvPr id="14344" name="Picture 3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063" y="2052638"/>
            <a:ext cx="18669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6700" y="1917700"/>
          <a:ext cx="5041900" cy="3926112"/>
        </p:xfrm>
        <a:graphic>
          <a:graphicData uri="http://schemas.openxmlformats.org/drawingml/2006/table">
            <a:tbl>
              <a:tblPr/>
              <a:tblGrid>
                <a:gridCol w="1722438"/>
                <a:gridCol w="1684337"/>
                <a:gridCol w="1635125"/>
              </a:tblGrid>
              <a:tr h="736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ОГН</a:t>
                      </a: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Углубленное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7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Функция, ее свойства и график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Функция, ее свойства и график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Функция, ее свойства и график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1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Производная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Производная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Производная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производной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производной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производной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127000" y="377691"/>
            <a:ext cx="88646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kk-KZ" sz="20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Главы учебной программы по предмету «Алгебра и начала анализа»</a:t>
            </a:r>
            <a:endParaRPr lang="ru-RU" sz="2000" b="1" i="1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9" name="Picture 3" descr="Картинки по запросу картинки на тему экзамены по математи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8363" y="2708275"/>
            <a:ext cx="243363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55851" y="1473200"/>
          <a:ext cx="5964865" cy="736600"/>
        </p:xfrm>
        <a:graphic>
          <a:graphicData uri="http://schemas.openxmlformats.org/drawingml/2006/table">
            <a:tbl>
              <a:tblPr/>
              <a:tblGrid>
                <a:gridCol w="1711842"/>
                <a:gridCol w="2296633"/>
                <a:gridCol w="195639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ОГН</a:t>
                      </a: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Углубленное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000" y="517391"/>
            <a:ext cx="88646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kk-KZ" sz="2000" b="1" i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Главы учебной программы по предмету «Алгебра и начала анализа»</a:t>
            </a:r>
            <a:endParaRPr lang="ru-RU" sz="2000" b="1" i="1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66484" y="2336800"/>
          <a:ext cx="5954231" cy="3991864"/>
        </p:xfrm>
        <a:graphic>
          <a:graphicData uri="http://schemas.openxmlformats.org/drawingml/2006/table">
            <a:tbl>
              <a:tblPr/>
              <a:tblGrid>
                <a:gridCol w="1697070"/>
                <a:gridCol w="2297118"/>
                <a:gridCol w="1960043"/>
              </a:tblGrid>
              <a:tr h="1995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Первообразная и интеграл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Первообразная и интеграл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Первообразная и интеграл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Степени и корни. Степенная функция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Степени и корни. Степенная функция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Степени и корни. Степенная функция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Показательная и логарифмическая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Показательная и логарифмическая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Показательная и логарифмическая функции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Показательные и логарифмические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Показательные и логарифмические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Показательные и логарифмические уравнения и неравенства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 и неравенства, системы уравнений и неравенств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 и неравенства, системы уравнений и неравенств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Вероятность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Вероятность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Вероятность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39169" marR="391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27" name="Picture 3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2179638"/>
            <a:ext cx="245962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127000" y="214313"/>
            <a:ext cx="8940800" cy="175577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buFont typeface="Wingdings" pitchFamily="2" charset="2"/>
              <a:buChar char="ü"/>
              <a:defRPr/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Экзаменационные задания </a:t>
            </a:r>
            <a:r>
              <a:rPr lang="kk-KZ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контрольной работы составлены по разделам «Вычисления», «Тождественные преобразования», «Уравнения и их системы», «Неравенства и их системы», «Функция и ее график», «Текстовые задачи». </a:t>
            </a:r>
          </a:p>
          <a:p>
            <a:pPr indent="450850" algn="just">
              <a:buFont typeface="Wingdings" pitchFamily="2" charset="2"/>
              <a:buChar char="ü"/>
              <a:defRPr/>
            </a:pPr>
            <a:endParaRPr lang="kk-KZ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Font typeface="Wingdings" pitchFamily="2" charset="2"/>
              <a:buChar char="ü"/>
              <a:defRPr/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Текстовые задачи </a:t>
            </a:r>
            <a:r>
              <a:rPr lang="kk-KZ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включают задачи на нахождение площади плоских фигур и объема тел, нахождение наибольшего и наименьшего значения и др.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7000" y="4175125"/>
            <a:ext cx="8940800" cy="258445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kk-KZ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Распределение экзменационных заданий:</a:t>
            </a:r>
            <a:endParaRPr lang="ru-RU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Font typeface="Wingdings" pitchFamily="2" charset="2"/>
              <a:buChar char="q"/>
              <a:tabLst>
                <a:tab pos="201613" algn="l"/>
                <a:tab pos="633413" algn="l"/>
              </a:tabLst>
              <a:defRPr/>
            </a:pP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ОГН – 5 заданий: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задания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одно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–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–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 (3А + 1В+1С);</a:t>
            </a:r>
          </a:p>
          <a:p>
            <a:pPr indent="450850" algn="just">
              <a:buFont typeface="Wingdings" pitchFamily="2" charset="2"/>
              <a:buChar char="q"/>
              <a:tabLst>
                <a:tab pos="201613" algn="l"/>
                <a:tab pos="633413" algn="l"/>
              </a:tabLst>
              <a:defRPr/>
            </a:pP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ЕМН – 6 заданий: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задания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–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задание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(3А + 2В + 1С);</a:t>
            </a:r>
          </a:p>
          <a:p>
            <a:pPr indent="450850" algn="just">
              <a:buFont typeface="Wingdings" pitchFamily="2" charset="2"/>
              <a:buChar char="q"/>
              <a:tabLst>
                <a:tab pos="201613" algn="l"/>
                <a:tab pos="633413" algn="l"/>
              </a:tabLst>
              <a:defRPr/>
            </a:pP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классы физико-математических школ –  6 заданий: одно 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три –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два – уровня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(1А + 3В + 2С).</a:t>
            </a:r>
          </a:p>
          <a:p>
            <a:pPr indent="450850" algn="ctr">
              <a:tabLst>
                <a:tab pos="201613" algn="l"/>
                <a:tab pos="633413" algn="l"/>
              </a:tabLst>
              <a:defRPr/>
            </a:pPr>
            <a:endParaRPr lang="kk-KZ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>
              <a:tabLst>
                <a:tab pos="201613" algn="l"/>
                <a:tab pos="633413" algn="l"/>
              </a:tabLst>
              <a:defRPr/>
            </a:pPr>
            <a:r>
              <a:rPr lang="kk-KZ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Рисунки, графики, таблицы и пр. выполняются ручкой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000" y="2185988"/>
            <a:ext cx="8940800" cy="203041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kk-KZ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Все задания делятся на  уровни 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В, С: 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Font typeface="Wingdings" pitchFamily="2" charset="2"/>
              <a:buChar char="Ø"/>
              <a:tabLst>
                <a:tab pos="201613" algn="l"/>
                <a:tab pos="633413" algn="l"/>
              </a:tabLst>
              <a:defRPr/>
            </a:pPr>
            <a:r>
              <a:rPr lang="ru-RU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для выполнения заданий уровня А ученики должны владеть базовыми знаниями и навыками несложных вычислений и преобразований, стандартными приемами решения заданий;</a:t>
            </a:r>
          </a:p>
          <a:p>
            <a:pPr indent="450850" algn="just">
              <a:buFont typeface="Wingdings" pitchFamily="2" charset="2"/>
              <a:buChar char="Ø"/>
              <a:tabLst>
                <a:tab pos="201613" algn="l"/>
                <a:tab pos="633413" algn="l"/>
              </a:tabLst>
              <a:defRPr/>
            </a:pPr>
            <a:r>
              <a:rPr lang="ru-RU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уровень В – задания среднего уровня сложности;</a:t>
            </a:r>
          </a:p>
          <a:p>
            <a:pPr indent="450850" algn="just">
              <a:buFont typeface="Wingdings" pitchFamily="2" charset="2"/>
              <a:buChar char="Ø"/>
              <a:tabLst>
                <a:tab pos="201613" algn="l"/>
                <a:tab pos="633413" algn="l"/>
              </a:tabLst>
              <a:defRPr/>
            </a:pPr>
            <a:r>
              <a:rPr lang="ru-RU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для выполнения заданий уровня </a:t>
            </a:r>
            <a:r>
              <a:rPr lang="ru-RU">
                <a:solidFill>
                  <a:srgbClr val="1F4E7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ученики должны владеть  глубокими и прочными теоретическими знаниями в объеме, предусмотрен­ном учебной программой.</a:t>
            </a:r>
            <a:endParaRPr lang="ru-RU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0338" y="2447925"/>
          <a:ext cx="8763000" cy="3622675"/>
        </p:xfrm>
        <a:graphic>
          <a:graphicData uri="http://schemas.openxmlformats.org/drawingml/2006/table">
            <a:tbl>
              <a:tblPr/>
              <a:tblGrid>
                <a:gridCol w="4224337"/>
                <a:gridCol w="4538663"/>
              </a:tblGrid>
              <a:tr h="245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Существенные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Несущественные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ошибки, которые </a:t>
                      </a: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показывают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незнание учащимися формул, правил, основных свойств, теорем и неумение их применять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неточность формулировок, определений, понятий, теорий, вызванная неполнотой охвата основных признаков определяемого понятия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незнание приемов решения задач, рассматриваемых в учебниках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неточность графика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строить </a:t>
                      </a: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читать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графики</a:t>
                      </a: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функций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нерациональное решение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вычислительные ошибки, если они не являются опиской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недостаточность или отсутствие пояснений, обоснований в решениях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 ошибки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небрежное выполнение записей, чертежей или графиков.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потеря корня или сохранение в ответе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постороннего корня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запись ответа в виде сократимой дроби, иррациональность в знаменателе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6589" marR="665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33" name="Rectangle 1"/>
          <p:cNvSpPr>
            <a:spLocks noChangeArrowheads="1"/>
          </p:cNvSpPr>
          <p:nvPr/>
        </p:nvSpPr>
        <p:spPr bwMode="auto">
          <a:xfrm>
            <a:off x="388938" y="939800"/>
            <a:ext cx="8280400" cy="40005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000">
                <a:solidFill>
                  <a:srgbClr val="385723"/>
                </a:solidFill>
                <a:latin typeface="Times New Roman" pitchFamily="18" charset="0"/>
                <a:cs typeface="Times New Roman" pitchFamily="18" charset="0"/>
              </a:rPr>
              <a:t>Экзаменационная работа оценивается одной оценкой</a:t>
            </a:r>
          </a:p>
        </p:txBody>
      </p:sp>
      <p:sp>
        <p:nvSpPr>
          <p:cNvPr id="26653" name="Прямоугольник 4"/>
          <p:cNvSpPr>
            <a:spLocks noChangeArrowheads="1"/>
          </p:cNvSpPr>
          <p:nvPr/>
        </p:nvSpPr>
        <p:spPr bwMode="auto">
          <a:xfrm>
            <a:off x="338138" y="1550988"/>
            <a:ext cx="8391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kk-KZ" sz="2000">
                <a:solidFill>
                  <a:srgbClr val="385723"/>
                </a:solidFill>
                <a:latin typeface="Times New Roman" pitchFamily="18" charset="0"/>
                <a:cs typeface="Times New Roman" pitchFamily="18" charset="0"/>
              </a:rPr>
              <a:t>При проверке экзаменационной работы учитывается характер существенных и несущественных ошибок</a:t>
            </a:r>
            <a:endParaRPr lang="ru-RU" sz="2000">
              <a:solidFill>
                <a:srgbClr val="3857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1956" y="246925"/>
            <a:ext cx="616479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450850" algn="ctr">
              <a:defRPr/>
            </a:pPr>
            <a:r>
              <a:rPr lang="ru-RU" sz="2000" b="1" i="1">
                <a:solidFill>
                  <a:srgbClr val="385723"/>
                </a:solidFill>
                <a:latin typeface="Times New Roman" pitchFamily="18" charset="0"/>
                <a:cs typeface="Times New Roman" pitchFamily="18" charset="0"/>
              </a:rPr>
              <a:t>«Алгебра и начала анализа» </a:t>
            </a:r>
            <a:endParaRPr lang="ru-RU" sz="2000">
              <a:solidFill>
                <a:srgbClr val="38572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ChangeArrowheads="1"/>
          </p:cNvSpPr>
          <p:nvPr/>
        </p:nvSpPr>
        <p:spPr bwMode="auto">
          <a:xfrm>
            <a:off x="254000" y="664806"/>
            <a:ext cx="8628063" cy="480131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kk-KZ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Обосновывается все то, что не является очевидным по ходу выполнения задания,  объясняются дополнительные построения, если они производились</a:t>
            </a:r>
            <a:r>
              <a:rPr lang="kk-KZ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endParaRPr lang="kk-KZ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kk-KZ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Например, нет необходимости пояснять, что обе части уравнения возводятся в квадрат, записывать в общем виде формулы корней квадратного уравнения, тригонометрические тождества и т.д. </a:t>
            </a:r>
            <a:endParaRPr lang="ru-RU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endParaRPr lang="kk-KZ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kk-KZ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Но должны быть обоснованы посторонние корни, отсутствие корней, построение дополнительных линий при выполнении задания на нахождение площади плоской фигуры или объема тела и т.д. </a:t>
            </a:r>
            <a:endParaRPr lang="ru-RU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endParaRPr lang="ru-RU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Требования к решению экзаменационных заданий</a:t>
            </a:r>
            <a:r>
              <a:rPr lang="kk-KZ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ru-RU" b="1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buFontTx/>
              <a:buChar char="•"/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правильность решения; </a:t>
            </a:r>
          </a:p>
          <a:p>
            <a:pPr indent="450850" algn="just">
              <a:buFontTx/>
              <a:buChar char="•"/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обоснованность решения; </a:t>
            </a:r>
          </a:p>
          <a:p>
            <a:pPr indent="450850" algn="just">
              <a:buFontTx/>
              <a:buChar char="•"/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полнота решения;</a:t>
            </a:r>
          </a:p>
          <a:p>
            <a:pPr indent="450850" algn="just">
              <a:buFontTx/>
              <a:buChar char="•"/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рациональность решения;</a:t>
            </a:r>
          </a:p>
          <a:p>
            <a:pPr indent="450850" algn="just">
              <a:buFontTx/>
              <a:buChar char="•"/>
              <a:tabLst>
                <a:tab pos="201613" algn="l"/>
                <a:tab pos="633413" algn="l"/>
              </a:tabLst>
              <a:defRPr/>
            </a:pPr>
            <a:r>
              <a:rPr lang="ru-RU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соблюдение правил правописания</a:t>
            </a:r>
            <a:r>
              <a:rPr lang="kk-KZ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651" name="Picture 3" descr="Картинки по запросу картинки на тему экзамены по математи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3922713"/>
            <a:ext cx="3519488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4265</TotalTime>
  <Words>937</Words>
  <Application>Microsoft Office PowerPoint</Application>
  <PresentationFormat>Экран (4:3)</PresentationFormat>
  <Paragraphs>151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Итоговая аттестация выпускников школ  2017 года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Елдос Нурланов</dc:creator>
  <cp:lastModifiedBy>1</cp:lastModifiedBy>
  <cp:revision>1308</cp:revision>
  <cp:lastPrinted>2017-02-21T11:32:46Z</cp:lastPrinted>
  <dcterms:created xsi:type="dcterms:W3CDTF">2017-01-17T14:42:11Z</dcterms:created>
  <dcterms:modified xsi:type="dcterms:W3CDTF">2017-03-03T03:16:38Z</dcterms:modified>
</cp:coreProperties>
</file>