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Lst>
  <p:notesMasterIdLst>
    <p:notesMasterId r:id="rId20"/>
  </p:notesMasterIdLst>
  <p:handoutMasterIdLst>
    <p:handoutMasterId r:id="rId21"/>
  </p:handoutMasterIdLst>
  <p:sldIdLst>
    <p:sldId id="279" r:id="rId3"/>
    <p:sldId id="351" r:id="rId4"/>
    <p:sldId id="327" r:id="rId5"/>
    <p:sldId id="328" r:id="rId6"/>
    <p:sldId id="329" r:id="rId7"/>
    <p:sldId id="398" r:id="rId8"/>
    <p:sldId id="330" r:id="rId9"/>
    <p:sldId id="399" r:id="rId10"/>
    <p:sldId id="361" r:id="rId11"/>
    <p:sldId id="352" r:id="rId12"/>
    <p:sldId id="392" r:id="rId13"/>
    <p:sldId id="393" r:id="rId14"/>
    <p:sldId id="394" r:id="rId15"/>
    <p:sldId id="395" r:id="rId16"/>
    <p:sldId id="396" r:id="rId17"/>
    <p:sldId id="397" r:id="rId18"/>
    <p:sldId id="388" r:id="rId19"/>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5" autoAdjust="0"/>
    <p:restoredTop sz="94660"/>
  </p:normalViewPr>
  <p:slideViewPr>
    <p:cSldViewPr snapToGrid="0">
      <p:cViewPr varScale="1">
        <p:scale>
          <a:sx n="71" d="100"/>
          <a:sy n="71" d="100"/>
        </p:scale>
        <p:origin x="50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8" y="9"/>
            <a:ext cx="2971801" cy="499091"/>
          </a:xfrm>
          <a:prstGeom prst="rect">
            <a:avLst/>
          </a:prstGeom>
        </p:spPr>
        <p:txBody>
          <a:bodyPr vert="horz" lIns="91891" tIns="45941" rIns="91891" bIns="45941" rtlCol="0"/>
          <a:lstStyle>
            <a:lvl1pPr algn="l">
              <a:defRPr sz="1200"/>
            </a:lvl1pPr>
          </a:lstStyle>
          <a:p>
            <a:endParaRPr lang="ru-RU"/>
          </a:p>
        </p:txBody>
      </p:sp>
      <p:sp>
        <p:nvSpPr>
          <p:cNvPr id="3" name="Дата 2"/>
          <p:cNvSpPr>
            <a:spLocks noGrp="1"/>
          </p:cNvSpPr>
          <p:nvPr>
            <p:ph type="dt" sz="quarter" idx="1"/>
          </p:nvPr>
        </p:nvSpPr>
        <p:spPr>
          <a:xfrm>
            <a:off x="3884614" y="9"/>
            <a:ext cx="2971801" cy="499091"/>
          </a:xfrm>
          <a:prstGeom prst="rect">
            <a:avLst/>
          </a:prstGeom>
        </p:spPr>
        <p:txBody>
          <a:bodyPr vert="horz" lIns="91891" tIns="45941" rIns="91891" bIns="45941" rtlCol="0"/>
          <a:lstStyle>
            <a:lvl1pPr algn="r">
              <a:defRPr sz="1200"/>
            </a:lvl1pPr>
          </a:lstStyle>
          <a:p>
            <a:fld id="{1E56E743-F806-492A-B2EB-01D0457279AB}" type="datetimeFigureOut">
              <a:rPr lang="ru-RU" smtClean="0"/>
              <a:pPr/>
              <a:t>03.03.2017</a:t>
            </a:fld>
            <a:endParaRPr lang="ru-RU"/>
          </a:p>
        </p:txBody>
      </p:sp>
      <p:sp>
        <p:nvSpPr>
          <p:cNvPr id="4" name="Нижний колонтитул 3"/>
          <p:cNvSpPr>
            <a:spLocks noGrp="1"/>
          </p:cNvSpPr>
          <p:nvPr>
            <p:ph type="ftr" sz="quarter" idx="2"/>
          </p:nvPr>
        </p:nvSpPr>
        <p:spPr>
          <a:xfrm>
            <a:off x="8" y="9448187"/>
            <a:ext cx="2971801" cy="499090"/>
          </a:xfrm>
          <a:prstGeom prst="rect">
            <a:avLst/>
          </a:prstGeom>
        </p:spPr>
        <p:txBody>
          <a:bodyPr vert="horz" lIns="91891" tIns="45941" rIns="91891" bIns="45941" rtlCol="0" anchor="b"/>
          <a:lstStyle>
            <a:lvl1pPr algn="l">
              <a:defRPr sz="1200"/>
            </a:lvl1pPr>
          </a:lstStyle>
          <a:p>
            <a:endParaRPr lang="ru-RU"/>
          </a:p>
        </p:txBody>
      </p:sp>
      <p:sp>
        <p:nvSpPr>
          <p:cNvPr id="5" name="Номер слайда 4"/>
          <p:cNvSpPr>
            <a:spLocks noGrp="1"/>
          </p:cNvSpPr>
          <p:nvPr>
            <p:ph type="sldNum" sz="quarter" idx="3"/>
          </p:nvPr>
        </p:nvSpPr>
        <p:spPr>
          <a:xfrm>
            <a:off x="3884614" y="9448187"/>
            <a:ext cx="2971801" cy="499090"/>
          </a:xfrm>
          <a:prstGeom prst="rect">
            <a:avLst/>
          </a:prstGeom>
        </p:spPr>
        <p:txBody>
          <a:bodyPr vert="horz" lIns="91891" tIns="45941" rIns="91891" bIns="45941" rtlCol="0" anchor="b"/>
          <a:lstStyle>
            <a:lvl1pPr algn="r">
              <a:defRPr sz="1200"/>
            </a:lvl1pPr>
          </a:lstStyle>
          <a:p>
            <a:fld id="{CC509FCF-69AC-474F-B054-4EFA5C08E238}" type="slidenum">
              <a:rPr lang="ru-RU" smtClean="0"/>
              <a:pPr/>
              <a:t>‹#›</a:t>
            </a:fld>
            <a:endParaRPr lang="ru-RU"/>
          </a:p>
        </p:txBody>
      </p:sp>
    </p:spTree>
    <p:extLst>
      <p:ext uri="{BB962C8B-B14F-4D97-AF65-F5344CB8AC3E}">
        <p14:creationId xmlns:p14="http://schemas.microsoft.com/office/powerpoint/2010/main" val="4121016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8" y="9"/>
            <a:ext cx="2971801" cy="499091"/>
          </a:xfrm>
          <a:prstGeom prst="rect">
            <a:avLst/>
          </a:prstGeom>
        </p:spPr>
        <p:txBody>
          <a:bodyPr vert="horz" lIns="91891" tIns="45941" rIns="91891" bIns="45941" rtlCol="0"/>
          <a:lstStyle>
            <a:lvl1pPr algn="l">
              <a:defRPr sz="1200"/>
            </a:lvl1pPr>
          </a:lstStyle>
          <a:p>
            <a:endParaRPr lang="ru-RU"/>
          </a:p>
        </p:txBody>
      </p:sp>
      <p:sp>
        <p:nvSpPr>
          <p:cNvPr id="3" name="Дата 2"/>
          <p:cNvSpPr>
            <a:spLocks noGrp="1"/>
          </p:cNvSpPr>
          <p:nvPr>
            <p:ph type="dt" idx="1"/>
          </p:nvPr>
        </p:nvSpPr>
        <p:spPr>
          <a:xfrm>
            <a:off x="3884614" y="9"/>
            <a:ext cx="2971801" cy="499091"/>
          </a:xfrm>
          <a:prstGeom prst="rect">
            <a:avLst/>
          </a:prstGeom>
        </p:spPr>
        <p:txBody>
          <a:bodyPr vert="horz" lIns="91891" tIns="45941" rIns="91891" bIns="45941" rtlCol="0"/>
          <a:lstStyle>
            <a:lvl1pPr algn="r">
              <a:defRPr sz="1200"/>
            </a:lvl1pPr>
          </a:lstStyle>
          <a:p>
            <a:fld id="{D82DC819-C6FB-4395-A949-6E9013EABD38}" type="datetimeFigureOut">
              <a:rPr lang="ru-RU" smtClean="0"/>
              <a:pPr/>
              <a:t>03.03.2017</a:t>
            </a:fld>
            <a:endParaRPr lang="ru-RU"/>
          </a:p>
        </p:txBody>
      </p:sp>
      <p:sp>
        <p:nvSpPr>
          <p:cNvPr id="4" name="Образ слайда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91" tIns="45941" rIns="91891" bIns="45941" rtlCol="0" anchor="ctr"/>
          <a:lstStyle/>
          <a:p>
            <a:endParaRPr lang="ru-RU"/>
          </a:p>
        </p:txBody>
      </p:sp>
      <p:sp>
        <p:nvSpPr>
          <p:cNvPr id="5" name="Заметки 4"/>
          <p:cNvSpPr>
            <a:spLocks noGrp="1"/>
          </p:cNvSpPr>
          <p:nvPr>
            <p:ph type="body" sz="quarter" idx="3"/>
          </p:nvPr>
        </p:nvSpPr>
        <p:spPr>
          <a:xfrm>
            <a:off x="685801" y="4787136"/>
            <a:ext cx="5486400" cy="3916739"/>
          </a:xfrm>
          <a:prstGeom prst="rect">
            <a:avLst/>
          </a:prstGeom>
        </p:spPr>
        <p:txBody>
          <a:bodyPr vert="horz" lIns="91891" tIns="45941" rIns="91891" bIns="4594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8" y="9448187"/>
            <a:ext cx="2971801" cy="499090"/>
          </a:xfrm>
          <a:prstGeom prst="rect">
            <a:avLst/>
          </a:prstGeom>
        </p:spPr>
        <p:txBody>
          <a:bodyPr vert="horz" lIns="91891" tIns="45941" rIns="91891" bIns="45941" rtlCol="0" anchor="b"/>
          <a:lstStyle>
            <a:lvl1pPr algn="l">
              <a:defRPr sz="1200"/>
            </a:lvl1pPr>
          </a:lstStyle>
          <a:p>
            <a:endParaRPr lang="ru-RU"/>
          </a:p>
        </p:txBody>
      </p:sp>
      <p:sp>
        <p:nvSpPr>
          <p:cNvPr id="7" name="Номер слайда 6"/>
          <p:cNvSpPr>
            <a:spLocks noGrp="1"/>
          </p:cNvSpPr>
          <p:nvPr>
            <p:ph type="sldNum" sz="quarter" idx="5"/>
          </p:nvPr>
        </p:nvSpPr>
        <p:spPr>
          <a:xfrm>
            <a:off x="3884614" y="9448187"/>
            <a:ext cx="2971801" cy="499090"/>
          </a:xfrm>
          <a:prstGeom prst="rect">
            <a:avLst/>
          </a:prstGeom>
        </p:spPr>
        <p:txBody>
          <a:bodyPr vert="horz" lIns="91891" tIns="45941" rIns="91891" bIns="45941" rtlCol="0" anchor="b"/>
          <a:lstStyle>
            <a:lvl1pPr algn="r">
              <a:defRPr sz="1200"/>
            </a:lvl1pPr>
          </a:lstStyle>
          <a:p>
            <a:fld id="{22D9D805-CDEB-4C87-973D-BE1983316D04}" type="slidenum">
              <a:rPr lang="ru-RU" smtClean="0"/>
              <a:pPr/>
              <a:t>‹#›</a:t>
            </a:fld>
            <a:endParaRPr lang="ru-RU"/>
          </a:p>
        </p:txBody>
      </p:sp>
    </p:spTree>
    <p:extLst>
      <p:ext uri="{BB962C8B-B14F-4D97-AF65-F5344CB8AC3E}">
        <p14:creationId xmlns:p14="http://schemas.microsoft.com/office/powerpoint/2010/main" val="230461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33BFFF-0224-4554-ACDB-EE5B3A7190FA}" type="slidenum">
              <a:rPr lang="ru-RU" altLang="ru-RU"/>
              <a:pPr/>
              <a:t>3</a:t>
            </a:fld>
            <a:endParaRPr lang="ru-RU" altLang="ru-RU"/>
          </a:p>
        </p:txBody>
      </p:sp>
    </p:spTree>
    <p:extLst>
      <p:ext uri="{BB962C8B-B14F-4D97-AF65-F5344CB8AC3E}">
        <p14:creationId xmlns:p14="http://schemas.microsoft.com/office/powerpoint/2010/main" val="206531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A3A84C-7586-4955-A448-B27870CA3681}" type="slidenum">
              <a:rPr lang="ru-RU" altLang="ru-RU"/>
              <a:pPr/>
              <a:t>4</a:t>
            </a:fld>
            <a:endParaRPr lang="ru-RU" altLang="ru-RU"/>
          </a:p>
        </p:txBody>
      </p:sp>
    </p:spTree>
    <p:extLst>
      <p:ext uri="{BB962C8B-B14F-4D97-AF65-F5344CB8AC3E}">
        <p14:creationId xmlns:p14="http://schemas.microsoft.com/office/powerpoint/2010/main" val="151052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D6F6BE-FE24-41F9-AE12-FBEB93661A5F}" type="slidenum">
              <a:rPr lang="ru-RU" altLang="ru-RU"/>
              <a:pPr/>
              <a:t>5</a:t>
            </a:fld>
            <a:endParaRPr lang="ru-RU" altLang="ru-RU"/>
          </a:p>
        </p:txBody>
      </p:sp>
    </p:spTree>
    <p:extLst>
      <p:ext uri="{BB962C8B-B14F-4D97-AF65-F5344CB8AC3E}">
        <p14:creationId xmlns:p14="http://schemas.microsoft.com/office/powerpoint/2010/main" val="210700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A32569-D619-493E-9757-339EDFF39ED9}" type="slidenum">
              <a:rPr lang="ru-RU" altLang="ru-RU"/>
              <a:pPr/>
              <a:t>7</a:t>
            </a:fld>
            <a:endParaRPr lang="ru-RU" altLang="ru-RU"/>
          </a:p>
        </p:txBody>
      </p:sp>
    </p:spTree>
    <p:extLst>
      <p:ext uri="{BB962C8B-B14F-4D97-AF65-F5344CB8AC3E}">
        <p14:creationId xmlns:p14="http://schemas.microsoft.com/office/powerpoint/2010/main" val="109541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F6E9FD-739D-4C0C-B12C-106D5CA9BD64}" type="slidenum">
              <a:rPr lang="ru-RU" altLang="ru-RU"/>
              <a:pPr/>
              <a:t>9</a:t>
            </a:fld>
            <a:endParaRPr lang="ru-RU" altLang="ru-RU"/>
          </a:p>
        </p:txBody>
      </p:sp>
    </p:spTree>
    <p:extLst>
      <p:ext uri="{BB962C8B-B14F-4D97-AF65-F5344CB8AC3E}">
        <p14:creationId xmlns:p14="http://schemas.microsoft.com/office/powerpoint/2010/main" val="117935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BED4DB-FBED-4ED4-8B7C-A2C2C11FD848}" type="datetime1">
              <a:rPr lang="ru-RU" smtClean="0"/>
              <a:pPr/>
              <a:t>03.03.2017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2448796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A27BBE-FBCF-44AB-8ADF-CFA9EE37EE6C}" type="datetime1">
              <a:rPr lang="ru-RU" smtClean="0"/>
              <a:pPr/>
              <a:t>03.03.2017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213607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694CEE-ACB6-46DD-A57D-9BA6DF7E6C11}" type="datetime1">
              <a:rPr lang="ru-RU" smtClean="0"/>
              <a:pPr/>
              <a:t>03.03.2017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258845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3591727" y="349871"/>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ru-RU" sz="900" b="1" dirty="0" smtClean="0">
                <a:solidFill>
                  <a:srgbClr val="000000"/>
                </a:solidFill>
              </a:rPr>
              <a:t>WORKING DRAFT</a:t>
            </a:r>
          </a:p>
        </p:txBody>
      </p:sp>
      <p:sp>
        <p:nvSpPr>
          <p:cNvPr id="5" name="doc id"/>
          <p:cNvSpPr txBox="1">
            <a:spLocks noChangeArrowheads="1"/>
          </p:cNvSpPr>
          <p:nvPr/>
        </p:nvSpPr>
        <p:spPr bwMode="auto">
          <a:xfrm>
            <a:off x="11485749"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ru-RU" sz="800" dirty="0" smtClean="0">
              <a:solidFill>
                <a:srgbClr val="000000"/>
              </a:solidFill>
            </a:endParaRPr>
          </a:p>
        </p:txBody>
      </p:sp>
      <p:sp>
        <p:nvSpPr>
          <p:cNvPr id="6" name="Working Draft" hidden="1"/>
          <p:cNvSpPr txBox="1">
            <a:spLocks noChangeArrowheads="1"/>
          </p:cNvSpPr>
          <p:nvPr/>
        </p:nvSpPr>
        <p:spPr bwMode="auto">
          <a:xfrm>
            <a:off x="3591727" y="508604"/>
            <a:ext cx="306494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smtClean="0">
                <a:solidFill>
                  <a:srgbClr val="000000"/>
                </a:solidFill>
              </a:rPr>
              <a:t>Last Modified 18.06.2014 10:24 Central Asia Standard Time</a:t>
            </a:r>
            <a:endParaRPr lang="ru-RU" sz="900" dirty="0" smtClean="0">
              <a:solidFill>
                <a:srgbClr val="000000"/>
              </a:solidFill>
            </a:endParaRPr>
          </a:p>
        </p:txBody>
      </p:sp>
      <p:sp>
        <p:nvSpPr>
          <p:cNvPr id="7" name="Printed" hidden="1"/>
          <p:cNvSpPr txBox="1">
            <a:spLocks noChangeArrowheads="1"/>
          </p:cNvSpPr>
          <p:nvPr/>
        </p:nvSpPr>
        <p:spPr bwMode="auto">
          <a:xfrm>
            <a:off x="3591733" y="668962"/>
            <a:ext cx="274434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smtClean="0">
                <a:solidFill>
                  <a:srgbClr val="000000"/>
                </a:solidFill>
              </a:rPr>
              <a:t>Printed 18.06.2014 10:18 Central Asia Standard Time</a:t>
            </a:r>
            <a:endParaRPr lang="ru-RU" sz="900" dirty="0" smtClean="0">
              <a:solidFill>
                <a:srgbClr val="000000"/>
              </a:solidFill>
            </a:endParaRPr>
          </a:p>
        </p:txBody>
      </p:sp>
      <p:grpSp>
        <p:nvGrpSpPr>
          <p:cNvPr id="8" name="McK Title Elements"/>
          <p:cNvGrpSpPr>
            <a:grpSpLocks/>
          </p:cNvGrpSpPr>
          <p:nvPr/>
        </p:nvGrpSpPr>
        <p:grpSpPr bwMode="auto">
          <a:xfrm>
            <a:off x="1" y="1"/>
            <a:ext cx="12187680" cy="6859620"/>
            <a:chOff x="0" y="0"/>
            <a:chExt cx="5643" cy="4235"/>
          </a:xfrm>
        </p:grpSpPr>
        <p:sp>
          <p:nvSpPr>
            <p:cNvPr id="9" name="McK Document type" hidden="1"/>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ru-RU" sz="1400" dirty="0" smtClean="0">
                  <a:solidFill>
                    <a:srgbClr val="000000"/>
                  </a:solidFill>
                </a:rPr>
                <a:t>Тип документа</a:t>
              </a:r>
            </a:p>
          </p:txBody>
        </p:sp>
        <p:sp>
          <p:nvSpPr>
            <p:cNvPr id="10" name="McK Date" hidden="1"/>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ru-RU" sz="1400" dirty="0" smtClean="0">
                  <a:solidFill>
                    <a:srgbClr val="000000"/>
                  </a:solidFill>
                </a:rPr>
                <a:t>Дата</a:t>
              </a:r>
            </a:p>
          </p:txBody>
        </p:sp>
        <p:sp>
          <p:nvSpPr>
            <p:cNvPr id="11" name="McK Disclaimer" hidden="1"/>
            <p:cNvSpPr>
              <a:spLocks noChangeArrowheads="1"/>
            </p:cNvSpPr>
            <p:nvPr/>
          </p:nvSpPr>
          <p:spPr bwMode="auto">
            <a:xfrm>
              <a:off x="1663" y="3716"/>
              <a:ext cx="322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fontAlgn="base" hangingPunct="0">
                <a:spcBef>
                  <a:spcPct val="0"/>
                </a:spcBef>
                <a:spcAft>
                  <a:spcPct val="0"/>
                </a:spcAft>
              </a:pPr>
              <a:r>
                <a:rPr lang="ru-RU" sz="800" dirty="0" smtClean="0">
                  <a:solidFill>
                    <a:srgbClr val="000000"/>
                  </a:solidFill>
                </a:rPr>
                <a:t>КОНФИДЕНЦИАЛЬНАЯ ИНФОРМАЦИЯ, СОБСТВЕННОСТЬ McKINSEY &amp; COMPANY</a:t>
              </a:r>
            </a:p>
            <a:p>
              <a:pPr defTabSz="804863" eaLnBrk="0" fontAlgn="base" hangingPunct="0">
                <a:spcBef>
                  <a:spcPct val="0"/>
                </a:spcBef>
                <a:spcAft>
                  <a:spcPct val="0"/>
                </a:spcAft>
              </a:pPr>
              <a:r>
                <a:rPr lang="ru-RU" sz="800" dirty="0" smtClean="0">
                  <a:solidFill>
                    <a:srgbClr val="000000"/>
                  </a:solidFill>
                </a:rPr>
                <a:t>Любое использование этого документа без специального разрешения McKinsey &amp; Company строго запрещено</a:t>
              </a:r>
              <a:endParaRPr lang="ru-RU" sz="800" dirty="0">
                <a:solidFill>
                  <a:srgbClr val="000000"/>
                </a:solidFill>
              </a:endParaRP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1600" dirty="0">
                <a:solidFill>
                  <a:srgbClr val="000000"/>
                </a:solidFill>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1600" dirty="0">
                <a:solidFill>
                  <a:srgbClr val="000000"/>
                </a:solidFill>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1600" dirty="0">
                <a:solidFill>
                  <a:srgbClr val="000000"/>
                </a:solidFill>
              </a:endParaRPr>
            </a:p>
          </p:txBody>
        </p:sp>
      </p:grpSp>
      <p:pic>
        <p:nvPicPr>
          <p:cNvPr id="18"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3" y="6574547"/>
            <a:ext cx="2226740" cy="1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3591726" y="2176944"/>
            <a:ext cx="6714779" cy="492443"/>
          </a:xfrm>
          <a:prstGeom prst="rect">
            <a:avLst/>
          </a:prstGeom>
        </p:spPr>
        <p:txBody>
          <a:bodyPr/>
          <a:lstStyle>
            <a:lvl1pPr>
              <a:defRPr sz="3200" b="0"/>
            </a:lvl1pPr>
          </a:lstStyle>
          <a:p>
            <a:pPr lvl="0"/>
            <a:r>
              <a:rPr lang="ru-RU" noProof="0" smtClean="0"/>
              <a:t>Образец заголовка</a:t>
            </a:r>
            <a:endParaRPr lang="ru-RU" noProof="0" dirty="0" smtClean="0"/>
          </a:p>
        </p:txBody>
      </p:sp>
      <p:sp>
        <p:nvSpPr>
          <p:cNvPr id="13315" name="Rectangle 1027"/>
          <p:cNvSpPr>
            <a:spLocks noGrp="1" noChangeArrowheads="1"/>
          </p:cNvSpPr>
          <p:nvPr>
            <p:ph type="subTitle" idx="1"/>
          </p:nvPr>
        </p:nvSpPr>
        <p:spPr>
          <a:xfrm>
            <a:off x="3591726" y="3945698"/>
            <a:ext cx="6714779" cy="215444"/>
          </a:xfrm>
        </p:spPr>
        <p:txBody>
          <a:bodyPr>
            <a:spAutoFit/>
          </a:bodyPr>
          <a:lstStyle>
            <a:lvl1pPr>
              <a:defRPr sz="1400"/>
            </a:lvl1pPr>
          </a:lstStyle>
          <a:p>
            <a:pPr lvl="0"/>
            <a:r>
              <a:rPr lang="ru-RU" noProof="0" smtClean="0"/>
              <a:t>Образец подзаголовка</a:t>
            </a:r>
          </a:p>
        </p:txBody>
      </p:sp>
    </p:spTree>
    <p:extLst>
      <p:ext uri="{BB962C8B-B14F-4D97-AF65-F5344CB8AC3E}">
        <p14:creationId xmlns:p14="http://schemas.microsoft.com/office/powerpoint/2010/main" val="3076436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ru-RU" smtClean="0"/>
              <a:t>Образец заголовка</a:t>
            </a:r>
            <a:endParaRPr lang="en-US"/>
          </a:p>
        </p:txBody>
      </p:sp>
      <p:sp>
        <p:nvSpPr>
          <p:cNvPr id="3" name="Slide Number"/>
          <p:cNvSpPr txBox="1">
            <a:spLocks/>
          </p:cNvSpPr>
          <p:nvPr userDrawn="1"/>
        </p:nvSpPr>
        <p:spPr>
          <a:xfrm>
            <a:off x="11626139" y="6566446"/>
            <a:ext cx="284012"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561038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7"/>
            <a:ext cx="2844800" cy="365125"/>
          </a:xfrm>
          <a:prstGeom prst="rect">
            <a:avLst/>
          </a:prstGeom>
        </p:spPr>
        <p:txBody>
          <a:bodyPr lIns="89611" tIns="44806" rIns="89611" bIns="44806"/>
          <a:lstStyle/>
          <a:p>
            <a:pPr fontAlgn="base">
              <a:spcBef>
                <a:spcPct val="0"/>
              </a:spcBef>
              <a:spcAft>
                <a:spcPct val="0"/>
              </a:spcAft>
            </a:pPr>
            <a:fld id="{6FDA56D9-749C-47D3-ACCF-9E4AC2AF15BE}" type="datetime1">
              <a:rPr lang="ru-RU" sz="1600" smtClean="0">
                <a:solidFill>
                  <a:srgbClr val="000000"/>
                </a:solidFill>
              </a:rPr>
              <a:pPr fontAlgn="base">
                <a:spcBef>
                  <a:spcPct val="0"/>
                </a:spcBef>
                <a:spcAft>
                  <a:spcPct val="0"/>
                </a:spcAft>
              </a:pPr>
              <a:t>03.03.2017</a:t>
            </a:fld>
            <a:endParaRPr lang="ru-RU" sz="1600">
              <a:solidFill>
                <a:srgbClr val="000000"/>
              </a:solidFill>
            </a:endParaRPr>
          </a:p>
        </p:txBody>
      </p:sp>
      <p:sp>
        <p:nvSpPr>
          <p:cNvPr id="5" name="Нижний колонтитул 4"/>
          <p:cNvSpPr>
            <a:spLocks noGrp="1"/>
          </p:cNvSpPr>
          <p:nvPr>
            <p:ph type="ftr" sz="quarter" idx="11"/>
          </p:nvPr>
        </p:nvSpPr>
        <p:spPr>
          <a:xfrm>
            <a:off x="4165601" y="6356357"/>
            <a:ext cx="3860800" cy="365125"/>
          </a:xfrm>
          <a:prstGeom prst="rect">
            <a:avLst/>
          </a:prstGeom>
        </p:spPr>
        <p:txBody>
          <a:bodyPr lIns="89611" tIns="44806" rIns="89611" bIns="44806"/>
          <a:lstStyle/>
          <a:p>
            <a:pPr fontAlgn="base">
              <a:spcBef>
                <a:spcPct val="0"/>
              </a:spcBef>
              <a:spcAft>
                <a:spcPct val="0"/>
              </a:spcAft>
            </a:pPr>
            <a:endParaRPr lang="ru-RU" sz="1600">
              <a:solidFill>
                <a:srgbClr val="000000"/>
              </a:solidFill>
            </a:endParaRPr>
          </a:p>
        </p:txBody>
      </p:sp>
      <p:sp>
        <p:nvSpPr>
          <p:cNvPr id="6" name="Номер слайда 5"/>
          <p:cNvSpPr>
            <a:spLocks noGrp="1"/>
          </p:cNvSpPr>
          <p:nvPr>
            <p:ph type="sldNum" sz="quarter" idx="12"/>
          </p:nvPr>
        </p:nvSpPr>
        <p:spPr>
          <a:xfrm>
            <a:off x="8737600" y="6356357"/>
            <a:ext cx="2844800" cy="365125"/>
          </a:xfrm>
          <a:prstGeom prst="rect">
            <a:avLst/>
          </a:prstGeom>
        </p:spPr>
        <p:txBody>
          <a:bodyPr lIns="89611" tIns="44806" rIns="89611" bIns="44806"/>
          <a:lstStyle/>
          <a:p>
            <a:pPr fontAlgn="base">
              <a:spcBef>
                <a:spcPct val="0"/>
              </a:spcBef>
              <a:spcAft>
                <a:spcPct val="0"/>
              </a:spcAft>
            </a:pPr>
            <a:fld id="{B19B0651-EE4F-4900-A07F-96A6BFA9D0F0}" type="slidenum">
              <a:rPr lang="ru-RU" sz="1600" smtClean="0">
                <a:solidFill>
                  <a:srgbClr val="000000"/>
                </a:solidFill>
              </a:rPr>
              <a:pPr fontAlgn="base">
                <a:spcBef>
                  <a:spcPct val="0"/>
                </a:spcBef>
                <a:spcAft>
                  <a:spcPct val="0"/>
                </a:spcAft>
              </a:pPr>
              <a:t>‹#›</a:t>
            </a:fld>
            <a:endParaRPr lang="ru-RU" sz="1600">
              <a:solidFill>
                <a:srgbClr val="000000"/>
              </a:solidFill>
            </a:endParaRPr>
          </a:p>
        </p:txBody>
      </p:sp>
    </p:spTree>
    <p:extLst>
      <p:ext uri="{BB962C8B-B14F-4D97-AF65-F5344CB8AC3E}">
        <p14:creationId xmlns:p14="http://schemas.microsoft.com/office/powerpoint/2010/main" val="326818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 y="6356351"/>
            <a:ext cx="2844800" cy="365125"/>
          </a:xfrm>
          <a:prstGeom prst="rect">
            <a:avLst/>
          </a:prstGeom>
        </p:spPr>
        <p:txBody>
          <a:bodyPr/>
          <a:lstStyle/>
          <a:p>
            <a:fld id="{8E1115E7-12D8-46DF-ABEA-51B1B5A81E5E}" type="datetime1">
              <a:rPr lang="ru-RU" smtClean="0"/>
              <a:pPr/>
              <a:t>03.03.2017</a:t>
            </a:fld>
            <a:endParaRPr lang="ru-RU"/>
          </a:p>
        </p:txBody>
      </p:sp>
      <p:sp>
        <p:nvSpPr>
          <p:cNvPr id="3" name="Нижний колонтитул 2"/>
          <p:cNvSpPr>
            <a:spLocks noGrp="1"/>
          </p:cNvSpPr>
          <p:nvPr>
            <p:ph type="ftr" sz="quarter" idx="11"/>
          </p:nvPr>
        </p:nvSpPr>
        <p:spPr>
          <a:xfrm>
            <a:off x="4165600" y="6356351"/>
            <a:ext cx="3860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737600" y="6356351"/>
            <a:ext cx="2844800" cy="365125"/>
          </a:xfrm>
          <a:prstGeom prst="rect">
            <a:avLst/>
          </a:prstGeom>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28084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F213A4-331E-4531-826F-9D7D14366870}" type="datetime1">
              <a:rPr lang="ru-RU" smtClean="0"/>
              <a:pPr/>
              <a:t>03.03.2017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1354211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8A0496-D4D7-456B-9489-744D0A7D83B2}" type="datetime1">
              <a:rPr lang="ru-RU" smtClean="0"/>
              <a:pPr/>
              <a:t>03.03.2017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344590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C3F2A-533F-4509-B13B-6BA8686FAE72}" type="datetime1">
              <a:rPr lang="ru-RU" smtClean="0"/>
              <a:pPr/>
              <a:t>03.03.2017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139122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C2C1FC-7AAB-4A04-BB6E-65590E5D7025}" type="datetime1">
              <a:rPr lang="ru-RU" smtClean="0"/>
              <a:pPr/>
              <a:t>03.03.2017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254773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73758D-2E8C-4ED6-9089-643549186DFF}" type="datetime1">
              <a:rPr lang="ru-RU" smtClean="0"/>
              <a:pPr/>
              <a:t>03.03.2017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120504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1115E7-12D8-46DF-ABEA-51B1B5A81E5E}" type="datetime1">
              <a:rPr lang="ru-RU" smtClean="0"/>
              <a:pPr/>
              <a:t>03.03.2017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371167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C08A8C-6C55-47AB-8FE0-7A7171DF3F7C}" type="datetime1">
              <a:rPr lang="ru-RU" smtClean="0"/>
              <a:pPr/>
              <a:t>03.03.2017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74704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049FF1-3A4B-42B9-9B67-F351616AD7DF}" type="datetime1">
              <a:rPr lang="ru-RU" smtClean="0"/>
              <a:pPr/>
              <a:t>03.03.2017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0F3AB4-60B6-4A3D-B7B6-B524BC31F293}" type="slidenum">
              <a:rPr lang="ru-RU" smtClean="0"/>
              <a:pPr/>
              <a:t>‹#›</a:t>
            </a:fld>
            <a:endParaRPr lang="ru-RU"/>
          </a:p>
        </p:txBody>
      </p:sp>
    </p:spTree>
    <p:extLst>
      <p:ext uri="{BB962C8B-B14F-4D97-AF65-F5344CB8AC3E}">
        <p14:creationId xmlns:p14="http://schemas.microsoft.com/office/powerpoint/2010/main" val="126370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vmlDrawing" Target="../drawings/vmlDrawing1.vml"/><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3" cstate="print"/>
          <a:srcRect t="13667" b="6631"/>
          <a:stretch>
            <a:fillRect/>
          </a:stretch>
        </p:blipFill>
        <p:spPr bwMode="auto">
          <a:xfrm>
            <a:off x="0" y="936625"/>
            <a:ext cx="12192000" cy="5465763"/>
          </a:xfrm>
          <a:prstGeom prst="rect">
            <a:avLst/>
          </a:prstGeom>
          <a:ln>
            <a:noFill/>
          </a:ln>
          <a:effectLst>
            <a:softEdge rad="112500"/>
          </a:effectLst>
        </p:spPr>
      </p:pic>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D8044-0D89-48B3-8597-32D0D7E9023C}" type="datetime1">
              <a:rPr lang="ru-RU" smtClean="0"/>
              <a:pPr/>
              <a:t>03.03.2017</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F3AB4-60B6-4A3D-B7B6-B524BC31F293}" type="slidenum">
              <a:rPr lang="ru-RU" smtClean="0"/>
              <a:pPr/>
              <a:t>‹#›</a:t>
            </a:fld>
            <a:endParaRPr lang="ru-RU"/>
          </a:p>
        </p:txBody>
      </p:sp>
    </p:spTree>
    <p:extLst>
      <p:ext uri="{BB962C8B-B14F-4D97-AF65-F5344CB8AC3E}">
        <p14:creationId xmlns:p14="http://schemas.microsoft.com/office/powerpoint/2010/main" val="37968736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366078905"/>
              </p:ext>
            </p:extLst>
          </p:nvPr>
        </p:nvGraphicFramePr>
        <p:xfrm>
          <a:off x="0" y="2"/>
          <a:ext cx="215979" cy="161975"/>
        </p:xfrm>
        <a:graphic>
          <a:graphicData uri="http://schemas.openxmlformats.org/presentationml/2006/ole">
            <mc:AlternateContent xmlns:mc="http://schemas.openxmlformats.org/markup-compatibility/2006">
              <mc:Choice xmlns:v="urn:schemas-microsoft-com:vml" Requires="v">
                <p:oleObj spid="_x0000_s1081" name="think-cell Slide" r:id="rId8" imgW="360" imgH="360" progId="">
                  <p:embed/>
                </p:oleObj>
              </mc:Choice>
              <mc:Fallback>
                <p:oleObj name="think-cell Slide" r:id="rId8" imgW="360" imgH="360" progId="">
                  <p:embed/>
                  <p:pic>
                    <p:nvPicPr>
                      <p:cNvPr id="0" name="Picture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
                        <a:ext cx="215979" cy="1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SlideBottomBar"/>
          <p:cNvSpPr>
            <a:spLocks noChangeArrowheads="1"/>
          </p:cNvSpPr>
          <p:nvPr/>
        </p:nvSpPr>
        <p:spPr bwMode="auto">
          <a:xfrm>
            <a:off x="0" y="6428771"/>
            <a:ext cx="12192000" cy="430852"/>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1600" dirty="0">
              <a:solidFill>
                <a:srgbClr val="000000"/>
              </a:solidFill>
            </a:endParaRPr>
          </a:p>
        </p:txBody>
      </p:sp>
      <p:sp>
        <p:nvSpPr>
          <p:cNvPr id="1034" name="Working Draft" hidden="1"/>
          <p:cNvSpPr txBox="1">
            <a:spLocks noChangeArrowheads="1"/>
          </p:cNvSpPr>
          <p:nvPr/>
        </p:nvSpPr>
        <p:spPr bwMode="auto">
          <a:xfrm rot="5400000">
            <a:off x="11070249" y="1980950"/>
            <a:ext cx="205344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smtClean="0">
                <a:solidFill>
                  <a:srgbClr val="000000"/>
                </a:solidFill>
              </a:rPr>
              <a:t>Last Modified 18.06.2014 10:24 Central Asia Standard Time</a:t>
            </a:r>
            <a:endParaRPr lang="ru-RU" dirty="0" smtClean="0">
              <a:solidFill>
                <a:srgbClr val="000000"/>
              </a:solidFill>
            </a:endParaRPr>
          </a:p>
        </p:txBody>
      </p:sp>
      <p:sp>
        <p:nvSpPr>
          <p:cNvPr id="1035" name="Printed" hidden="1"/>
          <p:cNvSpPr txBox="1">
            <a:spLocks noChangeArrowheads="1"/>
          </p:cNvSpPr>
          <p:nvPr/>
        </p:nvSpPr>
        <p:spPr bwMode="auto">
          <a:xfrm rot="5400000">
            <a:off x="11177652" y="4198929"/>
            <a:ext cx="183864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smtClean="0">
                <a:solidFill>
                  <a:srgbClr val="000000"/>
                </a:solidFill>
              </a:rPr>
              <a:t>Printed 18.06.2014 10:18 Central Asia Standard Time</a:t>
            </a:r>
            <a:endParaRPr lang="ru-RU" dirty="0" smtClean="0">
              <a:solidFill>
                <a:srgbClr val="000000"/>
              </a:solidFill>
            </a:endParaRPr>
          </a:p>
        </p:txBody>
      </p:sp>
      <p:sp>
        <p:nvSpPr>
          <p:cNvPr id="1036" name="Rectangle 286"/>
          <p:cNvSpPr>
            <a:spLocks noGrp="1" noChangeArrowheads="1"/>
          </p:cNvSpPr>
          <p:nvPr>
            <p:ph type="body" idx="1"/>
          </p:nvPr>
        </p:nvSpPr>
        <p:spPr bwMode="auto">
          <a:xfrm>
            <a:off x="1976207" y="1990667"/>
            <a:ext cx="5853024"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9" name="Title Placeholder 2"/>
          <p:cNvSpPr>
            <a:spLocks noGrp="1" noChangeArrowheads="1"/>
          </p:cNvSpPr>
          <p:nvPr>
            <p:ph type="title"/>
          </p:nvPr>
        </p:nvSpPr>
        <p:spPr bwMode="auto">
          <a:xfrm>
            <a:off x="161987" y="234864"/>
            <a:ext cx="117254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ru-RU" smtClean="0"/>
              <a:t>Образец заголовка</a:t>
            </a:r>
            <a:endParaRPr lang="ru-RU" dirty="0" smtClean="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ru-RU" sz="1400" dirty="0" smtClean="0">
                <a:solidFill>
                  <a:srgbClr val="808080"/>
                </a:solidFill>
              </a:rPr>
              <a:t>TRACKER</a:t>
            </a:r>
            <a:endParaRPr lang="ru-RU" sz="1400" dirty="0">
              <a:solidFill>
                <a:srgbClr val="808080"/>
              </a:solidFill>
            </a:endParaRPr>
          </a:p>
        </p:txBody>
      </p:sp>
      <p:sp>
        <p:nvSpPr>
          <p:cNvPr id="11" name="McK 3. Unit of measure" hidden="1"/>
          <p:cNvSpPr txBox="1">
            <a:spLocks noChangeArrowheads="1"/>
          </p:cNvSpPr>
          <p:nvPr/>
        </p:nvSpPr>
        <p:spPr bwMode="auto">
          <a:xfrm>
            <a:off x="161986" y="542619"/>
            <a:ext cx="117254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ru-RU" sz="1600" dirty="0" smtClean="0">
                <a:solidFill>
                  <a:srgbClr val="808080"/>
                </a:solidFill>
              </a:rPr>
              <a:t>Unit of measure</a:t>
            </a:r>
          </a:p>
        </p:txBody>
      </p:sp>
      <p:grpSp>
        <p:nvGrpSpPr>
          <p:cNvPr id="12" name="McK Slide Elements" hidden="1"/>
          <p:cNvGrpSpPr>
            <a:grpSpLocks/>
          </p:cNvGrpSpPr>
          <p:nvPr/>
        </p:nvGrpSpPr>
        <p:grpSpPr bwMode="auto">
          <a:xfrm>
            <a:off x="161985" y="6205251"/>
            <a:ext cx="11630453" cy="515079"/>
            <a:chOff x="75" y="3831"/>
            <a:chExt cx="5385" cy="318"/>
          </a:xfrm>
        </p:grpSpPr>
        <p:sp>
          <p:nvSpPr>
            <p:cNvPr id="13" name="McK 4. Footnote"/>
            <p:cNvSpPr txBox="1">
              <a:spLocks noChangeArrowheads="1"/>
            </p:cNvSpPr>
            <p:nvPr/>
          </p:nvSpPr>
          <p:spPr bwMode="auto">
            <a:xfrm>
              <a:off x="75" y="3831"/>
              <a:ext cx="5385"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ru-RU" sz="1000" dirty="0" smtClean="0">
                  <a:solidFill>
                    <a:srgbClr val="000000"/>
                  </a:solidFill>
                  <a:latin typeface="Arial"/>
                </a:rPr>
                <a:t>1 Сноска</a:t>
              </a:r>
            </a:p>
          </p:txBody>
        </p:sp>
        <p:sp>
          <p:nvSpPr>
            <p:cNvPr id="14" name="McK 5. Source"/>
            <p:cNvSpPr>
              <a:spLocks noChangeArrowheads="1"/>
            </p:cNvSpPr>
            <p:nvPr/>
          </p:nvSpPr>
          <p:spPr bwMode="auto">
            <a:xfrm>
              <a:off x="75" y="4054"/>
              <a:ext cx="4323"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fontAlgn="base">
                <a:spcBef>
                  <a:spcPct val="0"/>
                </a:spcBef>
                <a:spcAft>
                  <a:spcPct val="0"/>
                </a:spcAft>
                <a:tabLst>
                  <a:tab pos="612775" algn="l"/>
                </a:tabLst>
              </a:pPr>
              <a:r>
                <a:rPr lang="ru-RU" sz="1000" dirty="0" smtClean="0">
                  <a:solidFill>
                    <a:srgbClr val="000000"/>
                  </a:solidFill>
                </a:rPr>
                <a:t>ИСТОЧНИК: источник</a:t>
              </a:r>
              <a:endParaRPr lang="ru-RU" sz="1000" dirty="0">
                <a:solidFill>
                  <a:srgbClr val="000000"/>
                </a:solidFill>
              </a:endParaRPr>
            </a:p>
          </p:txBody>
        </p:sp>
      </p:grpSp>
      <p:grpSp>
        <p:nvGrpSpPr>
          <p:cNvPr id="15" name="ACET" hidden="1"/>
          <p:cNvGrpSpPr>
            <a:grpSpLocks/>
          </p:cNvGrpSpPr>
          <p:nvPr/>
        </p:nvGrpSpPr>
        <p:grpSpPr bwMode="auto">
          <a:xfrm>
            <a:off x="1976207" y="1158119"/>
            <a:ext cx="5801189"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ru-RU" sz="1600" b="1" dirty="0" smtClean="0">
                  <a:solidFill>
                    <a:srgbClr val="000000"/>
                  </a:solidFill>
                </a:rPr>
                <a:t>Title</a:t>
              </a:r>
            </a:p>
            <a:p>
              <a:pPr fontAlgn="base">
                <a:spcBef>
                  <a:spcPct val="0"/>
                </a:spcBef>
                <a:spcAft>
                  <a:spcPct val="0"/>
                </a:spcAft>
              </a:pPr>
              <a:r>
                <a:rPr lang="ru-RU" sz="1600" dirty="0" smtClean="0">
                  <a:solidFill>
                    <a:srgbClr val="808080"/>
                  </a:solidFill>
                </a:rPr>
                <a:t>Unit of measure</a:t>
              </a:r>
              <a:endParaRPr lang="ru-RU" sz="1600" dirty="0">
                <a:solidFill>
                  <a:srgbClr val="808080"/>
                </a:solidFill>
              </a:endParaRPr>
            </a:p>
          </p:txBody>
        </p:sp>
      </p:grpSp>
    </p:spTree>
    <p:extLst>
      <p:ext uri="{BB962C8B-B14F-4D97-AF65-F5344CB8AC3E}">
        <p14:creationId xmlns:p14="http://schemas.microsoft.com/office/powerpoint/2010/main" val="41857261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895350" rtl="0" eaLnBrk="1" fontAlgn="base" hangingPunct="1">
        <a:spcBef>
          <a:spcPct val="0"/>
        </a:spcBef>
        <a:spcAft>
          <a:spcPct val="0"/>
        </a:spcAft>
        <a:tabLst>
          <a:tab pos="357188" algn="l"/>
        </a:tabLst>
        <a:defRPr sz="1900" b="1">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Картинки по запросу выпускники шко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выпускники школ"/>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ртинки по запросу выпускники школ"/>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Картинки по запросу выпускники школ"/>
          <p:cNvSpPr>
            <a:spLocks noChangeAspect="1" noChangeArrowheads="1"/>
          </p:cNvSpPr>
          <p:nvPr/>
        </p:nvSpPr>
        <p:spPr bwMode="auto">
          <a:xfrm>
            <a:off x="61277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4" descr="Картинки по запросу выпускники школ"/>
          <p:cNvSpPr>
            <a:spLocks noChangeAspect="1" noChangeArrowheads="1"/>
          </p:cNvSpPr>
          <p:nvPr/>
        </p:nvSpPr>
        <p:spPr bwMode="auto">
          <a:xfrm>
            <a:off x="460376" y="465137"/>
            <a:ext cx="1520825" cy="1520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7" descr="Картинки по запросу герб министерства образования рк"/>
          <p:cNvSpPr>
            <a:spLocks noChangeAspect="1" noChangeArrowheads="1"/>
          </p:cNvSpPr>
          <p:nvPr/>
        </p:nvSpPr>
        <p:spPr bwMode="auto">
          <a:xfrm>
            <a:off x="765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9" descr="Картинки по запросу герб министерства образования рк"/>
          <p:cNvSpPr>
            <a:spLocks noChangeAspect="1" noChangeArrowheads="1"/>
          </p:cNvSpPr>
          <p:nvPr/>
        </p:nvSpPr>
        <p:spPr bwMode="auto">
          <a:xfrm>
            <a:off x="917575" y="6175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1683656" y="2191647"/>
            <a:ext cx="9774053" cy="1569660"/>
          </a:xfrm>
          <a:prstGeom prst="rect">
            <a:avLst/>
          </a:prstGeom>
        </p:spPr>
        <p:txBody>
          <a:bodyPr wrap="square">
            <a:spAutoFit/>
          </a:bodyPr>
          <a:lstStyle/>
          <a:p>
            <a:pPr algn="ctr"/>
            <a:r>
              <a:rPr lang="ru-RU" sz="4800" b="1" dirty="0" smtClean="0">
                <a:solidFill>
                  <a:schemeClr val="tx2">
                    <a:lumMod val="75000"/>
                  </a:schemeClr>
                </a:solidFill>
                <a:latin typeface="Times New Roman" pitchFamily="18" charset="0"/>
                <a:cs typeface="Times New Roman" pitchFamily="18" charset="0"/>
              </a:rPr>
              <a:t>МЕКТЕПТЕГІ ҚОРЫТЫНДЫ АТТЕСТАТТАУ </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935052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10</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4" name="Рисунок 3"/>
          <p:cNvPicPr/>
          <p:nvPr/>
        </p:nvPicPr>
        <p:blipFill rotWithShape="1">
          <a:blip r:embed="rId2">
            <a:extLst>
              <a:ext uri="{28A0092B-C50C-407E-A947-70E740481C1C}">
                <a14:useLocalDpi xmlns:a14="http://schemas.microsoft.com/office/drawing/2010/main" val="0"/>
              </a:ext>
            </a:extLst>
          </a:blip>
          <a:srcRect l="32630" t="49804"/>
          <a:stretch/>
        </p:blipFill>
        <p:spPr bwMode="auto">
          <a:xfrm rot="16200000">
            <a:off x="3420014" y="662958"/>
            <a:ext cx="5721930" cy="614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11</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t="49459"/>
          <a:stretch/>
        </p:blipFill>
        <p:spPr bwMode="auto">
          <a:xfrm rot="5400000">
            <a:off x="2541055" y="1183310"/>
            <a:ext cx="5678449" cy="5061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12</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6" name="Рисунок 5"/>
          <p:cNvPicPr/>
          <p:nvPr/>
        </p:nvPicPr>
        <p:blipFill rotWithShape="1">
          <a:blip r:embed="rId2" cstate="print">
            <a:extLst>
              <a:ext uri="{28A0092B-C50C-407E-A947-70E740481C1C}">
                <a14:useLocalDpi xmlns:a14="http://schemas.microsoft.com/office/drawing/2010/main" val="0"/>
              </a:ext>
            </a:extLst>
          </a:blip>
          <a:srcRect t="50345"/>
          <a:stretch/>
        </p:blipFill>
        <p:spPr bwMode="auto">
          <a:xfrm rot="16200000">
            <a:off x="2853560" y="1315705"/>
            <a:ext cx="5721928" cy="48638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13</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t="50049"/>
          <a:stretch/>
        </p:blipFill>
        <p:spPr bwMode="auto">
          <a:xfrm rot="5400000">
            <a:off x="3101493" y="1231129"/>
            <a:ext cx="5656368" cy="52094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14</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6" name="Рисунок 5"/>
          <p:cNvPicPr/>
          <p:nvPr/>
        </p:nvPicPr>
        <p:blipFill rotWithShape="1">
          <a:blip r:embed="rId2" cstate="print">
            <a:extLst>
              <a:ext uri="{28A0092B-C50C-407E-A947-70E740481C1C}">
                <a14:useLocalDpi xmlns:a14="http://schemas.microsoft.com/office/drawing/2010/main" val="0"/>
              </a:ext>
            </a:extLst>
          </a:blip>
          <a:srcRect b="50345"/>
          <a:stretch/>
        </p:blipFill>
        <p:spPr bwMode="auto">
          <a:xfrm rot="5400000">
            <a:off x="3027619" y="1268091"/>
            <a:ext cx="5631081" cy="4911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15</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b="49754"/>
          <a:stretch/>
        </p:blipFill>
        <p:spPr bwMode="auto">
          <a:xfrm rot="16200000">
            <a:off x="3198180" y="1106143"/>
            <a:ext cx="5493450" cy="51512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16</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3200" b="1" dirty="0" smtClean="0"/>
              <a:t>Емтихандық бақылау жұмысын рәсімдеу үлгісі</a:t>
            </a: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kk-KZ" sz="3200" b="1"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pic>
        <p:nvPicPr>
          <p:cNvPr id="6" name="Рисунок 5"/>
          <p:cNvPicPr/>
          <p:nvPr/>
        </p:nvPicPr>
        <p:blipFill rotWithShape="1">
          <a:blip r:embed="rId2">
            <a:extLst>
              <a:ext uri="{28A0092B-C50C-407E-A947-70E740481C1C}">
                <a14:useLocalDpi xmlns:a14="http://schemas.microsoft.com/office/drawing/2010/main" val="0"/>
              </a:ext>
            </a:extLst>
          </a:blip>
          <a:srcRect r="43221" b="50639"/>
          <a:stretch/>
        </p:blipFill>
        <p:spPr bwMode="auto">
          <a:xfrm rot="5400000">
            <a:off x="3842309" y="326103"/>
            <a:ext cx="4507381" cy="58409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617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7"/>
            <a:ext cx="10515600" cy="1323975"/>
          </a:xfrm>
        </p:spPr>
        <p:txBody>
          <a:bodyPr>
            <a:normAutofit/>
          </a:bodyPr>
          <a:lstStyle/>
          <a:p>
            <a:pPr marL="0" indent="0" algn="ctr">
              <a:buNone/>
            </a:pPr>
            <a:r>
              <a:rPr lang="ru-RU" sz="4000" b="1" i="1" dirty="0" smtClean="0">
                <a:solidFill>
                  <a:schemeClr val="tx2"/>
                </a:solidFill>
                <a:effectLst>
                  <a:outerShdw blurRad="38100" dist="38100" dir="2700000" algn="tl">
                    <a:srgbClr val="000000">
                      <a:alpha val="43137"/>
                    </a:srgbClr>
                  </a:outerShdw>
                </a:effectLst>
              </a:rPr>
              <a:t>НАЗАРЛАРЫҢЫЗҒА             РАХМЕТ!</a:t>
            </a:r>
            <a:endParaRPr lang="ru-RU" sz="4000" b="1" i="1" dirty="0">
              <a:solidFill>
                <a:schemeClr val="tx2"/>
              </a:solidFill>
              <a:effectLst>
                <a:outerShdw blurRad="38100" dist="38100" dir="2700000" algn="tl">
                  <a:srgbClr val="000000">
                    <a:alpha val="43137"/>
                  </a:srgbClr>
                </a:outerShdw>
              </a:effectLst>
            </a:endParaRPr>
          </a:p>
        </p:txBody>
      </p:sp>
      <p:sp>
        <p:nvSpPr>
          <p:cNvPr id="2" name="Номер слайда 1"/>
          <p:cNvSpPr>
            <a:spLocks noGrp="1"/>
          </p:cNvSpPr>
          <p:nvPr>
            <p:ph type="sldNum" sz="quarter" idx="12"/>
          </p:nvPr>
        </p:nvSpPr>
        <p:spPr/>
        <p:txBody>
          <a:bodyPr/>
          <a:lstStyle/>
          <a:p>
            <a:fld id="{CB0F3AB4-60B6-4A3D-B7B6-B524BC31F293}" type="slidenum">
              <a:rPr lang="ru-RU" smtClean="0"/>
              <a:pPr/>
              <a:t>17</a:t>
            </a:fld>
            <a:endParaRPr lang="ru-RU"/>
          </a:p>
        </p:txBody>
      </p:sp>
    </p:spTree>
    <p:extLst>
      <p:ext uri="{BB962C8B-B14F-4D97-AF65-F5344CB8AC3E}">
        <p14:creationId xmlns:p14="http://schemas.microsoft.com/office/powerpoint/2010/main" val="264010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B0F3AB4-60B6-4A3D-B7B6-B524BC31F293}" type="slidenum">
              <a:rPr lang="ru-RU" smtClean="0"/>
              <a:pPr/>
              <a:t>2</a:t>
            </a:fld>
            <a:endParaRPr lang="ru-RU"/>
          </a:p>
        </p:txBody>
      </p:sp>
      <p:sp>
        <p:nvSpPr>
          <p:cNvPr id="3" name="Заголовок 1"/>
          <p:cNvSpPr txBox="1">
            <a:spLocks/>
          </p:cNvSpPr>
          <p:nvPr/>
        </p:nvSpPr>
        <p:spPr>
          <a:xfrm>
            <a:off x="609599" y="274638"/>
            <a:ext cx="11111345" cy="594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8000" dirty="0" smtClean="0">
              <a:latin typeface="Times New Roman" pitchFamily="18" charset="0"/>
              <a:cs typeface="Times New Roman" pitchFamily="18" charset="0"/>
            </a:endParaRPr>
          </a:p>
          <a:p>
            <a:r>
              <a:rPr lang="ru-RU" sz="8000" b="1" dirty="0" smtClean="0">
                <a:latin typeface="Times New Roman" pitchFamily="18" charset="0"/>
                <a:cs typeface="Times New Roman" pitchFamily="18" charset="0"/>
              </a:rPr>
              <a:t>Алгебра </a:t>
            </a:r>
            <a:r>
              <a:rPr lang="ru-RU" sz="8000" b="1" dirty="0" err="1" smtClean="0">
                <a:latin typeface="Times New Roman" pitchFamily="18" charset="0"/>
                <a:cs typeface="Times New Roman" pitchFamily="18" charset="0"/>
              </a:rPr>
              <a:t>және</a:t>
            </a:r>
            <a:r>
              <a:rPr lang="ru-RU" sz="8000" b="1" dirty="0" smtClean="0">
                <a:latin typeface="Times New Roman" pitchFamily="18" charset="0"/>
                <a:cs typeface="Times New Roman" pitchFamily="18" charset="0"/>
              </a:rPr>
              <a:t> анализ </a:t>
            </a:r>
            <a:r>
              <a:rPr lang="ru-RU" sz="8000" b="1" dirty="0" err="1" smtClean="0">
                <a:latin typeface="Times New Roman" pitchFamily="18" charset="0"/>
                <a:cs typeface="Times New Roman" pitchFamily="18" charset="0"/>
              </a:rPr>
              <a:t>бастамалары</a:t>
            </a:r>
            <a:r>
              <a:rPr lang="ru-RU" sz="8000" b="1" dirty="0" smtClean="0">
                <a:latin typeface="Times New Roman" pitchFamily="18" charset="0"/>
                <a:cs typeface="Times New Roman" pitchFamily="18" charset="0"/>
              </a:rPr>
              <a:t> </a:t>
            </a:r>
            <a:r>
              <a:rPr lang="ru-RU" sz="8000" b="1" dirty="0" err="1" smtClean="0">
                <a:latin typeface="Times New Roman" pitchFamily="18" charset="0"/>
                <a:cs typeface="Times New Roman" pitchFamily="18" charset="0"/>
              </a:rPr>
              <a:t>бойынша</a:t>
            </a:r>
            <a:r>
              <a:rPr lang="ru-RU" sz="8000" b="1" dirty="0" smtClean="0">
                <a:latin typeface="Times New Roman" pitchFamily="18" charset="0"/>
                <a:cs typeface="Times New Roman" pitchFamily="18" charset="0"/>
              </a:rPr>
              <a:t> </a:t>
            </a:r>
            <a:r>
              <a:rPr lang="ru-RU" sz="8000" b="1" dirty="0" err="1" smtClean="0">
                <a:latin typeface="Times New Roman" pitchFamily="18" charset="0"/>
                <a:cs typeface="Times New Roman" pitchFamily="18" charset="0"/>
              </a:rPr>
              <a:t>жазбаша</a:t>
            </a:r>
            <a:r>
              <a:rPr lang="ru-RU" sz="8000" b="1" dirty="0" smtClean="0">
                <a:latin typeface="Times New Roman" pitchFamily="18" charset="0"/>
                <a:cs typeface="Times New Roman" pitchFamily="18" charset="0"/>
              </a:rPr>
              <a:t> </a:t>
            </a:r>
            <a:r>
              <a:rPr lang="ru-RU" sz="8000" b="1" dirty="0" err="1" smtClean="0">
                <a:latin typeface="Times New Roman" pitchFamily="18" charset="0"/>
                <a:cs typeface="Times New Roman" pitchFamily="18" charset="0"/>
              </a:rPr>
              <a:t>емтихан</a:t>
            </a:r>
            <a:endParaRPr lang="ru-RU" sz="8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3571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1643184" y="769820"/>
            <a:ext cx="4452816" cy="1631216"/>
          </a:xfrm>
          <a:prstGeom prst="rect">
            <a:avLst/>
          </a:prstGeom>
          <a:noFill/>
          <a:ln w="9525">
            <a:solidFill>
              <a:schemeClr val="accent1">
                <a:lumMod val="50000"/>
              </a:schemeClr>
            </a:solidFill>
            <a:miter lim="800000"/>
            <a:headEnd/>
            <a:tailEnd/>
          </a:ln>
          <a:effectLst/>
        </p:spPr>
        <p:txBody>
          <a:bodyPr wrap="square" anchor="ctr">
            <a:spAutoFit/>
          </a:bodyPr>
          <a:lstStyle/>
          <a:p>
            <a:pPr algn="just">
              <a:defRPr/>
            </a:pPr>
            <a:r>
              <a:rPr lang="ru-RU" sz="2000" dirty="0" err="1" smtClean="0">
                <a:solidFill>
                  <a:srgbClr val="1F4E79"/>
                </a:solidFill>
                <a:latin typeface="Times New Roman" pitchFamily="18" charset="0"/>
                <a:cs typeface="Times New Roman" pitchFamily="18" charset="0"/>
              </a:rPr>
              <a:t>Тапсырмалар</a:t>
            </a:r>
            <a:r>
              <a:rPr lang="ru-RU" sz="2000" dirty="0" smtClean="0">
                <a:solidFill>
                  <a:srgbClr val="1F4E79"/>
                </a:solidFill>
                <a:latin typeface="Times New Roman" pitchFamily="18" charset="0"/>
                <a:cs typeface="Times New Roman" pitchFamily="18" charset="0"/>
              </a:rPr>
              <a:t> саны: </a:t>
            </a:r>
            <a:endParaRPr lang="ru-RU" sz="2000" dirty="0">
              <a:solidFill>
                <a:srgbClr val="1F4E79"/>
              </a:solidFill>
              <a:latin typeface="Times New Roman" pitchFamily="18" charset="0"/>
              <a:cs typeface="Times New Roman" pitchFamily="18" charset="0"/>
            </a:endParaRPr>
          </a:p>
          <a:p>
            <a:pPr algn="just">
              <a:defRPr/>
            </a:pPr>
            <a:r>
              <a:rPr lang="kk-KZ" sz="2000" b="1" i="1" dirty="0" smtClean="0">
                <a:solidFill>
                  <a:srgbClr val="C00000"/>
                </a:solidFill>
                <a:latin typeface="Times New Roman" pitchFamily="18" charset="0"/>
                <a:cs typeface="Times New Roman" pitchFamily="18" charset="0"/>
              </a:rPr>
              <a:t>ҚГБ </a:t>
            </a:r>
            <a:r>
              <a:rPr lang="kk-KZ" sz="2000" dirty="0" smtClean="0">
                <a:solidFill>
                  <a:srgbClr val="1F4E79"/>
                </a:solidFill>
                <a:latin typeface="Times New Roman" pitchFamily="18" charset="0"/>
                <a:cs typeface="Times New Roman" pitchFamily="18" charset="0"/>
              </a:rPr>
              <a:t>сыныптары үшін </a:t>
            </a:r>
            <a:r>
              <a:rPr lang="kk-KZ" sz="2000" dirty="0" smtClean="0">
                <a:solidFill>
                  <a:srgbClr val="C00000"/>
                </a:solidFill>
                <a:latin typeface="Times New Roman" pitchFamily="18" charset="0"/>
                <a:cs typeface="Times New Roman" pitchFamily="18" charset="0"/>
              </a:rPr>
              <a:t>5</a:t>
            </a:r>
            <a:r>
              <a:rPr lang="kk-KZ" sz="2000" dirty="0" smtClean="0">
                <a:solidFill>
                  <a:srgbClr val="1F4E79"/>
                </a:solidFill>
                <a:latin typeface="Times New Roman" pitchFamily="18" charset="0"/>
                <a:cs typeface="Times New Roman" pitchFamily="18" charset="0"/>
              </a:rPr>
              <a:t> тапсырма</a:t>
            </a:r>
          </a:p>
          <a:p>
            <a:pPr algn="just">
              <a:defRPr/>
            </a:pPr>
            <a:r>
              <a:rPr lang="kk-KZ" sz="2000" b="1" i="1" dirty="0" smtClean="0">
                <a:solidFill>
                  <a:srgbClr val="C00000"/>
                </a:solidFill>
                <a:latin typeface="Times New Roman" pitchFamily="18" charset="0"/>
                <a:cs typeface="Times New Roman" pitchFamily="18" charset="0"/>
              </a:rPr>
              <a:t>ЖМБ </a:t>
            </a:r>
            <a:r>
              <a:rPr lang="kk-KZ" sz="2000" dirty="0" smtClean="0">
                <a:solidFill>
                  <a:srgbClr val="1F4E79"/>
                </a:solidFill>
                <a:latin typeface="Times New Roman" pitchFamily="18" charset="0"/>
                <a:cs typeface="Times New Roman" pitchFamily="18" charset="0"/>
              </a:rPr>
              <a:t>сыныптары үшін </a:t>
            </a:r>
            <a:r>
              <a:rPr lang="kk-KZ" sz="2000" dirty="0" smtClean="0">
                <a:solidFill>
                  <a:srgbClr val="C00000"/>
                </a:solidFill>
                <a:latin typeface="Times New Roman" pitchFamily="18" charset="0"/>
                <a:cs typeface="Times New Roman" pitchFamily="18" charset="0"/>
              </a:rPr>
              <a:t>6</a:t>
            </a:r>
            <a:r>
              <a:rPr lang="kk-KZ" sz="2000" dirty="0" smtClean="0">
                <a:solidFill>
                  <a:srgbClr val="1F4E79"/>
                </a:solidFill>
                <a:latin typeface="Times New Roman" pitchFamily="18" charset="0"/>
                <a:cs typeface="Times New Roman" pitchFamily="18" charset="0"/>
              </a:rPr>
              <a:t> тапсырма</a:t>
            </a:r>
          </a:p>
          <a:p>
            <a:pPr algn="just">
              <a:defRPr/>
            </a:pPr>
            <a:r>
              <a:rPr lang="kk-KZ" sz="2000" b="1" i="1" dirty="0" smtClean="0">
                <a:solidFill>
                  <a:srgbClr val="C00000"/>
                </a:solidFill>
                <a:latin typeface="Times New Roman" pitchFamily="18" charset="0"/>
                <a:cs typeface="Times New Roman" pitchFamily="18" charset="0"/>
              </a:rPr>
              <a:t>МТО</a:t>
            </a:r>
            <a:r>
              <a:rPr lang="kk-KZ" sz="2000" dirty="0" smtClean="0">
                <a:solidFill>
                  <a:srgbClr val="1F4E79"/>
                </a:solidFill>
                <a:latin typeface="Times New Roman" pitchFamily="18" charset="0"/>
                <a:cs typeface="Times New Roman" pitchFamily="18" charset="0"/>
              </a:rPr>
              <a:t> сыныптары үшін алты тапсырма (РФММ үшін)</a:t>
            </a:r>
            <a:endParaRPr lang="ru-RU" sz="2000" dirty="0">
              <a:solidFill>
                <a:srgbClr val="1F4E79"/>
              </a:solidFill>
              <a:latin typeface="Times New Roman" pitchFamily="18" charset="0"/>
              <a:cs typeface="Times New Roman" pitchFamily="18" charset="0"/>
            </a:endParaRPr>
          </a:p>
        </p:txBody>
      </p:sp>
      <p:sp>
        <p:nvSpPr>
          <p:cNvPr id="26627" name="Rectangle 1"/>
          <p:cNvSpPr>
            <a:spLocks noChangeArrowheads="1"/>
          </p:cNvSpPr>
          <p:nvPr/>
        </p:nvSpPr>
        <p:spPr bwMode="auto">
          <a:xfrm>
            <a:off x="593766" y="2530944"/>
            <a:ext cx="1069966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kk-KZ" altLang="ru-RU" sz="2000" i="1" dirty="0" smtClean="0">
                <a:solidFill>
                  <a:srgbClr val="1F4E79"/>
                </a:solidFill>
                <a:latin typeface="Times New Roman" panose="02020603050405020304" pitchFamily="18" charset="0"/>
                <a:cs typeface="Times New Roman" panose="02020603050405020304" pitchFamily="18" charset="0"/>
              </a:rPr>
              <a:t>Әрбір нұсқа оқушылардың есептеу дағдысын, алгебралық өрнектердің негізгі түрлерін, тепе-теңдіктерді түрлендірулер тәжірибесін, бағдарламада көрсетілген теңдеулер мен теңсіздіктерді шешу әдістерін игеру дәрежесін тексеретін тапсырмалардан құралуы қажет. Оқушылар өздерінің функциялардың графиктерін салу және математикалық талдау әдістерімен функцияны зерттеу жүргізу, қисықсызықты трапеция ауданын табу есептерін шығару, ең үлкен және ең кіші мәндерін табу шеберліктерін көрсетулері керек.</a:t>
            </a:r>
            <a:endParaRPr lang="ru-RU" altLang="ru-RU" sz="2000" i="1" dirty="0" smtClean="0">
              <a:solidFill>
                <a:srgbClr val="1F4E79"/>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ru-RU" altLang="ru-RU" sz="2000" i="1" dirty="0">
              <a:solidFill>
                <a:srgbClr val="1F4E79"/>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kk-KZ" altLang="ru-RU" sz="2000" i="1" dirty="0" smtClean="0">
                <a:solidFill>
                  <a:srgbClr val="1F4E79"/>
                </a:solidFill>
                <a:latin typeface="Times New Roman" panose="02020603050405020304" pitchFamily="18" charset="0"/>
                <a:cs typeface="Times New Roman" panose="02020603050405020304" pitchFamily="18" charset="0"/>
              </a:rPr>
              <a:t>Емтихан тапсырмаларының мазмұны  оқыту бағытына сәйкес алгебра және анализ бастамалары пәнінің 10-11 сыныптарының тақырыптарын қамтиды.</a:t>
            </a:r>
            <a:endParaRPr lang="ru-RU" altLang="ru-RU" sz="2000" i="1" dirty="0">
              <a:solidFill>
                <a:srgbClr val="1F4E79"/>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12139" y="178247"/>
            <a:ext cx="10481293" cy="461665"/>
          </a:xfrm>
          <a:prstGeom prst="rect">
            <a:avLst/>
          </a:prstGeom>
          <a:solidFill>
            <a:schemeClr val="accent1">
              <a:lumMod val="20000"/>
              <a:lumOff val="80000"/>
            </a:schemeClr>
          </a:solidFill>
          <a:scene3d>
            <a:camera prst="orthographicFront"/>
            <a:lightRig rig="threePt" dir="t"/>
          </a:scene3d>
          <a:sp3d>
            <a:bevelT/>
          </a:sp3d>
        </p:spPr>
        <p:txBody>
          <a:bodyPr wrap="square">
            <a:spAutoFit/>
          </a:bodyPr>
          <a:lstStyle/>
          <a:p>
            <a:pPr algn="ctr"/>
            <a:r>
              <a:rPr lang="ru-RU" sz="2400" b="1" dirty="0" smtClean="0">
                <a:latin typeface="Times New Roman" pitchFamily="18" charset="0"/>
                <a:cs typeface="Times New Roman" pitchFamily="18" charset="0"/>
              </a:rPr>
              <a:t>Алгебра </a:t>
            </a:r>
            <a:r>
              <a:rPr lang="ru-RU" sz="2400" b="1" dirty="0" err="1" smtClean="0">
                <a:latin typeface="Times New Roman" pitchFamily="18" charset="0"/>
                <a:cs typeface="Times New Roman" pitchFamily="18" charset="0"/>
              </a:rPr>
              <a:t>және</a:t>
            </a:r>
            <a:r>
              <a:rPr lang="ru-RU" sz="2400" b="1" dirty="0" smtClean="0">
                <a:latin typeface="Times New Roman" pitchFamily="18" charset="0"/>
                <a:cs typeface="Times New Roman" pitchFamily="18" charset="0"/>
              </a:rPr>
              <a:t> анализ </a:t>
            </a:r>
            <a:r>
              <a:rPr lang="ru-RU" sz="2400" b="1" dirty="0" err="1" smtClean="0">
                <a:latin typeface="Times New Roman" pitchFamily="18" charset="0"/>
                <a:cs typeface="Times New Roman" pitchFamily="18" charset="0"/>
              </a:rPr>
              <a:t>бастамалары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бойынша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жазбаша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емтихан</a:t>
            </a:r>
            <a:endParaRPr lang="ru-RU" sz="2400" b="1" dirty="0" smtClean="0">
              <a:latin typeface="Times New Roman" pitchFamily="18" charset="0"/>
              <a:cs typeface="Times New Roman" pitchFamily="18" charset="0"/>
            </a:endParaRPr>
          </a:p>
        </p:txBody>
      </p:sp>
      <p:sp>
        <p:nvSpPr>
          <p:cNvPr id="5" name="Прямоугольник 4"/>
          <p:cNvSpPr/>
          <p:nvPr/>
        </p:nvSpPr>
        <p:spPr>
          <a:xfrm>
            <a:off x="6261100" y="769820"/>
            <a:ext cx="3695700" cy="707886"/>
          </a:xfrm>
          <a:prstGeom prst="rect">
            <a:avLst/>
          </a:prstGeom>
          <a:ln>
            <a:solidFill>
              <a:schemeClr val="accent1">
                <a:lumMod val="50000"/>
              </a:schemeClr>
            </a:solidFill>
          </a:ln>
        </p:spPr>
        <p:txBody>
          <a:bodyPr>
            <a:spAutoFit/>
          </a:bodyPr>
          <a:lstStyle/>
          <a:p>
            <a:pPr algn="ctr">
              <a:defRPr/>
            </a:pPr>
            <a:r>
              <a:rPr lang="ru-RU" sz="2000" dirty="0" err="1" smtClean="0">
                <a:solidFill>
                  <a:srgbClr val="1F4E79"/>
                </a:solidFill>
                <a:latin typeface="Times New Roman" pitchFamily="18" charset="0"/>
                <a:cs typeface="Times New Roman" pitchFamily="18" charset="0"/>
              </a:rPr>
              <a:t>Емтихан</a:t>
            </a:r>
            <a:r>
              <a:rPr lang="ru-RU" sz="2000" dirty="0" smtClean="0">
                <a:solidFill>
                  <a:srgbClr val="1F4E79"/>
                </a:solidFill>
                <a:latin typeface="Times New Roman" pitchFamily="18" charset="0"/>
                <a:cs typeface="Times New Roman" pitchFamily="18" charset="0"/>
              </a:rPr>
              <a:t> </a:t>
            </a:r>
            <a:r>
              <a:rPr lang="ru-RU" sz="2000" dirty="0" err="1" smtClean="0">
                <a:solidFill>
                  <a:srgbClr val="1F4E79"/>
                </a:solidFill>
                <a:latin typeface="Times New Roman" pitchFamily="18" charset="0"/>
                <a:cs typeface="Times New Roman" pitchFamily="18" charset="0"/>
              </a:rPr>
              <a:t>уақыты</a:t>
            </a:r>
            <a:r>
              <a:rPr lang="ru-RU" sz="2000" dirty="0" smtClean="0">
                <a:solidFill>
                  <a:srgbClr val="1F4E79"/>
                </a:solidFill>
                <a:latin typeface="Times New Roman" pitchFamily="18" charset="0"/>
                <a:cs typeface="Times New Roman" pitchFamily="18" charset="0"/>
              </a:rPr>
              <a:t>– </a:t>
            </a:r>
            <a:r>
              <a:rPr lang="ru-RU" sz="2000" b="1" i="1" dirty="0">
                <a:solidFill>
                  <a:srgbClr val="FF0000"/>
                </a:solidFill>
                <a:latin typeface="Times New Roman" pitchFamily="18" charset="0"/>
                <a:cs typeface="Times New Roman" pitchFamily="18" charset="0"/>
              </a:rPr>
              <a:t>5 </a:t>
            </a:r>
            <a:r>
              <a:rPr lang="ru-RU" sz="2000" b="1" i="1" dirty="0" err="1" smtClean="0">
                <a:solidFill>
                  <a:srgbClr val="FF0000"/>
                </a:solidFill>
                <a:latin typeface="Times New Roman" pitchFamily="18" charset="0"/>
                <a:cs typeface="Times New Roman" pitchFamily="18" charset="0"/>
              </a:rPr>
              <a:t>астрономиялық</a:t>
            </a:r>
            <a:r>
              <a:rPr lang="ru-RU" sz="2000" b="1" i="1" dirty="0" smtClean="0">
                <a:solidFill>
                  <a:srgbClr val="FF0000"/>
                </a:solidFill>
                <a:latin typeface="Times New Roman" pitchFamily="18" charset="0"/>
                <a:cs typeface="Times New Roman" pitchFamily="18" charset="0"/>
              </a:rPr>
              <a:t> </a:t>
            </a:r>
            <a:r>
              <a:rPr lang="ru-RU" sz="2000" b="1" i="1" dirty="0" err="1" smtClean="0">
                <a:solidFill>
                  <a:srgbClr val="FF0000"/>
                </a:solidFill>
                <a:latin typeface="Times New Roman" pitchFamily="18" charset="0"/>
                <a:cs typeface="Times New Roman" pitchFamily="18" charset="0"/>
              </a:rPr>
              <a:t>сағат</a:t>
            </a:r>
            <a:endParaRPr lang="ru-RU" sz="2000" b="1" i="1" dirty="0">
              <a:solidFill>
                <a:srgbClr val="FF0000"/>
              </a:solidFill>
              <a:latin typeface="Times New Roman" pitchFamily="18" charset="0"/>
              <a:cs typeface="Times New Roman" pitchFamily="18" charset="0"/>
            </a:endParaRPr>
          </a:p>
        </p:txBody>
      </p:sp>
      <p:sp>
        <p:nvSpPr>
          <p:cNvPr id="6" name="Прямоугольник 5"/>
          <p:cNvSpPr/>
          <p:nvPr/>
        </p:nvSpPr>
        <p:spPr>
          <a:xfrm>
            <a:off x="770575" y="5562156"/>
            <a:ext cx="10481293" cy="707886"/>
          </a:xfrm>
          <a:prstGeom prst="rect">
            <a:avLst/>
          </a:prstGeom>
          <a:solidFill>
            <a:schemeClr val="accent1">
              <a:lumMod val="20000"/>
              <a:lumOff val="80000"/>
            </a:schemeClr>
          </a:solidFill>
          <a:scene3d>
            <a:camera prst="orthographicFront"/>
            <a:lightRig rig="threePt" dir="t"/>
          </a:scene3d>
          <a:sp3d>
            <a:bevelT/>
          </a:sp3d>
        </p:spPr>
        <p:txBody>
          <a:bodyPr wrap="square">
            <a:spAutoFit/>
          </a:bodyPr>
          <a:lstStyle/>
          <a:p>
            <a:pPr algn="ctr">
              <a:defRPr/>
            </a:pPr>
            <a:r>
              <a:rPr lang="kk-KZ" sz="2000" b="1" i="1" dirty="0" smtClean="0">
                <a:solidFill>
                  <a:srgbClr val="1F4E79"/>
                </a:solidFill>
                <a:latin typeface="Times New Roman" pitchFamily="18" charset="0"/>
                <a:cs typeface="Times New Roman" pitchFamily="18" charset="0"/>
              </a:rPr>
              <a:t>Тапсырмаларды орындау үлгілері </a:t>
            </a:r>
            <a:r>
              <a:rPr lang="ru-RU" sz="2000" b="1" i="1" dirty="0" smtClean="0">
                <a:solidFill>
                  <a:srgbClr val="1F4E79"/>
                </a:solidFill>
                <a:latin typeface="Times New Roman" pitchFamily="18" charset="0"/>
                <a:cs typeface="Times New Roman" pitchFamily="18" charset="0"/>
              </a:rPr>
              <a:t>алгебра </a:t>
            </a:r>
            <a:r>
              <a:rPr lang="ru-RU" sz="2000" b="1" i="1" dirty="0" err="1" smtClean="0">
                <a:solidFill>
                  <a:srgbClr val="1F4E79"/>
                </a:solidFill>
                <a:latin typeface="Times New Roman" pitchFamily="18" charset="0"/>
                <a:cs typeface="Times New Roman" pitchFamily="18" charset="0"/>
              </a:rPr>
              <a:t>және</a:t>
            </a:r>
            <a:r>
              <a:rPr lang="ru-RU" sz="2000" b="1" i="1" dirty="0" smtClean="0">
                <a:solidFill>
                  <a:srgbClr val="1F4E79"/>
                </a:solidFill>
                <a:latin typeface="Times New Roman" pitchFamily="18" charset="0"/>
                <a:cs typeface="Times New Roman" pitchFamily="18" charset="0"/>
              </a:rPr>
              <a:t> анализ </a:t>
            </a:r>
            <a:r>
              <a:rPr lang="ru-RU" sz="2000" b="1" i="1" dirty="0" err="1" smtClean="0">
                <a:solidFill>
                  <a:srgbClr val="1F4E79"/>
                </a:solidFill>
                <a:latin typeface="Times New Roman" pitchFamily="18" charset="0"/>
                <a:cs typeface="Times New Roman" pitchFamily="18" charset="0"/>
              </a:rPr>
              <a:t>бастамалары</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пәні</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бойынша</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жазбаша</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емтиханға</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дайындалуға</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арналған</a:t>
            </a:r>
            <a:r>
              <a:rPr lang="ru-RU" sz="2000" b="1" i="1" dirty="0" smtClean="0">
                <a:solidFill>
                  <a:srgbClr val="1F4E79"/>
                </a:solidFill>
                <a:latin typeface="Times New Roman" pitchFamily="18" charset="0"/>
                <a:cs typeface="Times New Roman" pitchFamily="18" charset="0"/>
              </a:rPr>
              <a:t> </a:t>
            </a:r>
            <a:r>
              <a:rPr lang="kk-KZ" sz="2000" b="1" i="1" dirty="0" smtClean="0">
                <a:solidFill>
                  <a:srgbClr val="1F4E79"/>
                </a:solidFill>
                <a:latin typeface="Times New Roman" pitchFamily="18" charset="0"/>
                <a:cs typeface="Times New Roman" pitchFamily="18" charset="0"/>
              </a:rPr>
              <a:t>әдістемелік нұсқаулықта келтірілген</a:t>
            </a:r>
            <a:endParaRPr lang="ru-RU" sz="2000" dirty="0">
              <a:solidFill>
                <a:srgbClr val="1F4E79"/>
              </a:solidFill>
              <a:latin typeface="Times New Roman" pitchFamily="18" charset="0"/>
              <a:cs typeface="Times New Roman" pitchFamily="18" charset="0"/>
            </a:endParaRPr>
          </a:p>
        </p:txBody>
      </p:sp>
    </p:spTree>
    <p:extLst>
      <p:ext uri="{BB962C8B-B14F-4D97-AF65-F5344CB8AC3E}">
        <p14:creationId xmlns:p14="http://schemas.microsoft.com/office/powerpoint/2010/main" val="395133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29339184"/>
              </p:ext>
            </p:extLst>
          </p:nvPr>
        </p:nvGraphicFramePr>
        <p:xfrm>
          <a:off x="1567543" y="1211284"/>
          <a:ext cx="9215252" cy="4714502"/>
        </p:xfrm>
        <a:graphic>
          <a:graphicData uri="http://schemas.openxmlformats.org/drawingml/2006/table">
            <a:tbl>
              <a:tblPr/>
              <a:tblGrid>
                <a:gridCol w="3148159"/>
                <a:gridCol w="3078520"/>
                <a:gridCol w="2988573"/>
              </a:tblGrid>
              <a:tr h="101025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rgbClr val="1F4E79"/>
                          </a:solidFill>
                          <a:effectLst/>
                          <a:latin typeface="Times New Roman" pitchFamily="18" charset="0"/>
                          <a:cs typeface="Times New Roman" pitchFamily="18" charset="0"/>
                        </a:rPr>
                        <a:t>ҚГБ</a:t>
                      </a:r>
                    </a:p>
                  </a:txBody>
                  <a:tcPr marL="39169" marR="391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smtClean="0">
                          <a:ln>
                            <a:noFill/>
                          </a:ln>
                          <a:solidFill>
                            <a:srgbClr val="1F4E79"/>
                          </a:solidFill>
                          <a:effectLst/>
                          <a:latin typeface="Times New Roman" pitchFamily="18" charset="0"/>
                          <a:cs typeface="Times New Roman" pitchFamily="18" charset="0"/>
                        </a:rPr>
                        <a:t>ЖМБ</a:t>
                      </a:r>
                      <a:endParaRPr kumimoji="0" lang="ru-RU" sz="1800" b="1"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kern="1200" cap="none" normalizeH="0" baseline="0" dirty="0" err="1" smtClean="0">
                          <a:ln>
                            <a:noFill/>
                          </a:ln>
                          <a:solidFill>
                            <a:srgbClr val="1F4E79"/>
                          </a:solidFill>
                          <a:effectLst/>
                          <a:latin typeface="Times New Roman" pitchFamily="18" charset="0"/>
                          <a:ea typeface="+mn-ea"/>
                          <a:cs typeface="Times New Roman" pitchFamily="18" charset="0"/>
                        </a:rPr>
                        <a:t>Математиканы</a:t>
                      </a:r>
                      <a:r>
                        <a:rPr kumimoji="0" lang="ru-RU" sz="1800" b="1" i="0" u="none" strike="noStrike" kern="1200" cap="none" normalizeH="0" baseline="0" dirty="0" smtClean="0">
                          <a:ln>
                            <a:noFill/>
                          </a:ln>
                          <a:solidFill>
                            <a:srgbClr val="1F4E79"/>
                          </a:solidFill>
                          <a:effectLst/>
                          <a:latin typeface="Times New Roman" pitchFamily="18" charset="0"/>
                          <a:ea typeface="+mn-ea"/>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kern="1200" cap="none" normalizeH="0" baseline="0" dirty="0" err="1" smtClean="0">
                          <a:ln>
                            <a:noFill/>
                          </a:ln>
                          <a:solidFill>
                            <a:srgbClr val="1F4E79"/>
                          </a:solidFill>
                          <a:effectLst/>
                          <a:latin typeface="Times New Roman" pitchFamily="18" charset="0"/>
                          <a:ea typeface="+mn-ea"/>
                          <a:cs typeface="Times New Roman" pitchFamily="18" charset="0"/>
                        </a:rPr>
                        <a:t>тереңдетіп</a:t>
                      </a:r>
                      <a:r>
                        <a:rPr kumimoji="0" lang="ru-RU" sz="1800" b="1" i="0" u="none" strike="noStrike" kern="1200" cap="none" normalizeH="0" baseline="0" dirty="0" smtClean="0">
                          <a:ln>
                            <a:noFill/>
                          </a:ln>
                          <a:solidFill>
                            <a:srgbClr val="1F4E79"/>
                          </a:solidFill>
                          <a:effectLst/>
                          <a:latin typeface="Times New Roman" pitchFamily="18" charset="0"/>
                          <a:ea typeface="+mn-ea"/>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kern="1200" cap="none" normalizeH="0" baseline="0" dirty="0" err="1" smtClean="0">
                          <a:ln>
                            <a:noFill/>
                          </a:ln>
                          <a:solidFill>
                            <a:srgbClr val="1F4E79"/>
                          </a:solidFill>
                          <a:effectLst/>
                          <a:latin typeface="Times New Roman" pitchFamily="18" charset="0"/>
                          <a:ea typeface="+mn-ea"/>
                          <a:cs typeface="Times New Roman" pitchFamily="18" charset="0"/>
                        </a:rPr>
                        <a:t>оқыту</a:t>
                      </a:r>
                      <a:endParaRPr kumimoji="0" lang="ru-RU" sz="1800" b="1" i="0" u="none" strike="noStrike" kern="1200" cap="none" normalizeH="0" baseline="0" dirty="0" smtClean="0">
                        <a:ln>
                          <a:noFill/>
                        </a:ln>
                        <a:solidFill>
                          <a:srgbClr val="1F4E79"/>
                        </a:solidFill>
                        <a:effectLst/>
                        <a:latin typeface="Times New Roman" pitchFamily="18" charset="0"/>
                        <a:ea typeface="+mn-ea"/>
                        <a:cs typeface="Times New Roman" pitchFamily="18" charset="0"/>
                      </a:endParaRPr>
                    </a:p>
                  </a:txBody>
                  <a:tcPr marL="39169" marR="391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750">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rPr>
                        <a:t>10 сынып</a:t>
                      </a:r>
                      <a:endParaRPr kumimoji="0" lang="ru-RU" sz="18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6735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Функция,  оның қасиеттері мен графигі</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Функция,  оның қасиеттері мен графигі</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Функция,  оның қасиеттері мен графигі</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35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Тригонометриялық функциялар</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Тригонометриялық функциялар</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Тригонометриялық функциялар</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0251">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Тригонометриялық теңдеулер мен теңсіздіктер</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Тригонометриялық теңдеулер мен теңсіздіктер</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Тригонометриялық теңдеулер мен теңсіздіктер</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7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Туынды</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Туынды</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Туынды</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35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Туындыны қолдану</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Туындыны қолдану</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Туындыны қолдану</a:t>
                      </a:r>
                      <a:endParaRPr kumimoji="0" lang="ru-RU" sz="18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425" name="Rectangle 1"/>
          <p:cNvSpPr>
            <a:spLocks noChangeArrowheads="1"/>
          </p:cNvSpPr>
          <p:nvPr/>
        </p:nvSpPr>
        <p:spPr bwMode="auto">
          <a:xfrm>
            <a:off x="1472541" y="416302"/>
            <a:ext cx="9310254" cy="707886"/>
          </a:xfrm>
          <a:prstGeom prst="rect">
            <a:avLst/>
          </a:prstGeom>
          <a:solidFill>
            <a:schemeClr val="accent1">
              <a:lumMod val="20000"/>
              <a:lumOff val="80000"/>
            </a:schemeClr>
          </a:solidFill>
          <a:ln w="9525">
            <a:noFill/>
            <a:miter lim="800000"/>
            <a:headEnd/>
            <a:tailEnd/>
          </a:ln>
          <a:effectLst/>
          <a:scene3d>
            <a:camera prst="orthographicFront"/>
            <a:lightRig rig="threePt" dir="t"/>
          </a:scene3d>
          <a:sp3d>
            <a:bevelT/>
          </a:sp3d>
        </p:spPr>
        <p:txBody>
          <a:bodyPr wrap="square" anchor="ctr">
            <a:spAutoFit/>
          </a:bodyPr>
          <a:lstStyle/>
          <a:p>
            <a:pPr indent="450850" algn="ctr">
              <a:defRPr/>
            </a:pPr>
            <a:r>
              <a:rPr lang="ru-RU" sz="2000" b="1" i="1" dirty="0" smtClean="0">
                <a:solidFill>
                  <a:srgbClr val="1F4E79"/>
                </a:solidFill>
                <a:latin typeface="Times New Roman" pitchFamily="18" charset="0"/>
                <a:cs typeface="Times New Roman" pitchFamily="18" charset="0"/>
              </a:rPr>
              <a:t>«Алгебра </a:t>
            </a:r>
            <a:r>
              <a:rPr lang="ru-RU" sz="2000" b="1" i="1" dirty="0" err="1" smtClean="0">
                <a:solidFill>
                  <a:srgbClr val="1F4E79"/>
                </a:solidFill>
                <a:latin typeface="Times New Roman" pitchFamily="18" charset="0"/>
                <a:cs typeface="Times New Roman" pitchFamily="18" charset="0"/>
              </a:rPr>
              <a:t>және</a:t>
            </a:r>
            <a:r>
              <a:rPr lang="ru-RU" sz="2000" b="1" i="1" dirty="0" smtClean="0">
                <a:solidFill>
                  <a:srgbClr val="1F4E79"/>
                </a:solidFill>
                <a:latin typeface="Times New Roman" pitchFamily="18" charset="0"/>
                <a:cs typeface="Times New Roman" pitchFamily="18" charset="0"/>
              </a:rPr>
              <a:t> анализ </a:t>
            </a:r>
            <a:r>
              <a:rPr lang="ru-RU" sz="2000" b="1" i="1" dirty="0" err="1" smtClean="0">
                <a:solidFill>
                  <a:srgbClr val="1F4E79"/>
                </a:solidFill>
                <a:latin typeface="Times New Roman" pitchFamily="18" charset="0"/>
                <a:cs typeface="Times New Roman" pitchFamily="18" charset="0"/>
              </a:rPr>
              <a:t>бастамалары</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пәні</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бойынша</a:t>
            </a:r>
            <a:r>
              <a:rPr lang="ru-RU" sz="2000" b="1" i="1" dirty="0" smtClean="0">
                <a:solidFill>
                  <a:srgbClr val="1F4E79"/>
                </a:solidFill>
                <a:latin typeface="Times New Roman" pitchFamily="18" charset="0"/>
                <a:cs typeface="Times New Roman" pitchFamily="18" charset="0"/>
              </a:rPr>
              <a:t> </a:t>
            </a:r>
          </a:p>
          <a:p>
            <a:pPr indent="450850" algn="ctr">
              <a:defRPr/>
            </a:pPr>
            <a:r>
              <a:rPr lang="ru-RU" sz="2000" b="1" i="1" dirty="0" err="1" smtClean="0">
                <a:solidFill>
                  <a:srgbClr val="1F4E79"/>
                </a:solidFill>
                <a:latin typeface="Times New Roman" pitchFamily="18" charset="0"/>
                <a:cs typeface="Times New Roman" pitchFamily="18" charset="0"/>
              </a:rPr>
              <a:t>оқу</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бағдарламасының</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тараулары</a:t>
            </a:r>
            <a:endParaRPr lang="ru-RU" sz="2000" b="1" i="1" dirty="0">
              <a:solidFill>
                <a:srgbClr val="1F4E79"/>
              </a:solidFill>
              <a:latin typeface="Times New Roman" pitchFamily="18" charset="0"/>
              <a:cs typeface="Times New Roman" pitchFamily="18" charset="0"/>
            </a:endParaRPr>
          </a:p>
        </p:txBody>
      </p:sp>
    </p:spTree>
    <p:extLst>
      <p:ext uri="{BB962C8B-B14F-4D97-AF65-F5344CB8AC3E}">
        <p14:creationId xmlns:p14="http://schemas.microsoft.com/office/powerpoint/2010/main" val="314929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62919704"/>
              </p:ext>
            </p:extLst>
          </p:nvPr>
        </p:nvGraphicFramePr>
        <p:xfrm>
          <a:off x="1294410" y="1473200"/>
          <a:ext cx="9221190" cy="946404"/>
        </p:xfrm>
        <a:graphic>
          <a:graphicData uri="http://schemas.openxmlformats.org/drawingml/2006/table">
            <a:tbl>
              <a:tblPr/>
              <a:tblGrid>
                <a:gridCol w="3150574"/>
                <a:gridCol w="3079422"/>
                <a:gridCol w="2991194"/>
              </a:tblGrid>
              <a:tr h="7366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rgbClr val="1F4E79"/>
                          </a:solidFill>
                          <a:effectLst/>
                          <a:latin typeface="Times New Roman" pitchFamily="18" charset="0"/>
                          <a:cs typeface="Times New Roman" pitchFamily="18" charset="0"/>
                        </a:rPr>
                        <a:t>ҚГБ</a:t>
                      </a:r>
                    </a:p>
                  </a:txBody>
                  <a:tcPr marL="39169" marR="391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smtClean="0">
                          <a:ln>
                            <a:noFill/>
                          </a:ln>
                          <a:solidFill>
                            <a:srgbClr val="1F4E79"/>
                          </a:solidFill>
                          <a:effectLst/>
                          <a:latin typeface="Times New Roman" pitchFamily="18" charset="0"/>
                          <a:cs typeface="Times New Roman" pitchFamily="18" charset="0"/>
                        </a:rPr>
                        <a:t>ЖМБ</a:t>
                      </a:r>
                      <a:endParaRPr kumimoji="0" lang="ru-RU" sz="1800" b="1" i="0" u="none" strike="noStrike" cap="none" normalizeH="0" baseline="0" dirty="0" smtClean="0">
                        <a:ln>
                          <a:noFill/>
                        </a:ln>
                        <a:solidFill>
                          <a:srgbClr val="1F4E79"/>
                        </a:solidFill>
                        <a:effectLst/>
                        <a:latin typeface="Times New Roman" pitchFamily="18" charset="0"/>
                        <a:cs typeface="Times New Roman" pitchFamily="18" charset="0"/>
                      </a:endParaRPr>
                    </a:p>
                  </a:txBody>
                  <a:tcPr marL="39169" marR="391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kern="1200" cap="none" normalizeH="0" baseline="0" dirty="0" err="1" smtClean="0">
                          <a:ln>
                            <a:noFill/>
                          </a:ln>
                          <a:solidFill>
                            <a:srgbClr val="1F4E79"/>
                          </a:solidFill>
                          <a:effectLst/>
                          <a:latin typeface="Times New Roman" pitchFamily="18" charset="0"/>
                          <a:ea typeface="+mn-ea"/>
                          <a:cs typeface="Times New Roman" pitchFamily="18" charset="0"/>
                        </a:rPr>
                        <a:t>Математиканы</a:t>
                      </a:r>
                      <a:r>
                        <a:rPr kumimoji="0" lang="ru-RU" sz="1800" b="1" i="0" u="none" strike="noStrike" kern="1200" cap="none" normalizeH="0" baseline="0" dirty="0" smtClean="0">
                          <a:ln>
                            <a:noFill/>
                          </a:ln>
                          <a:solidFill>
                            <a:srgbClr val="1F4E79"/>
                          </a:solidFill>
                          <a:effectLst/>
                          <a:latin typeface="Times New Roman" pitchFamily="18" charset="0"/>
                          <a:ea typeface="+mn-ea"/>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kern="1200" cap="none" normalizeH="0" baseline="0" dirty="0" err="1" smtClean="0">
                          <a:ln>
                            <a:noFill/>
                          </a:ln>
                          <a:solidFill>
                            <a:srgbClr val="1F4E79"/>
                          </a:solidFill>
                          <a:effectLst/>
                          <a:latin typeface="Times New Roman" pitchFamily="18" charset="0"/>
                          <a:ea typeface="+mn-ea"/>
                          <a:cs typeface="Times New Roman" pitchFamily="18" charset="0"/>
                        </a:rPr>
                        <a:t>тереңдетіп</a:t>
                      </a:r>
                      <a:r>
                        <a:rPr kumimoji="0" lang="ru-RU" sz="1800" b="1" i="0" u="none" strike="noStrike" kern="1200" cap="none" normalizeH="0" baseline="0" dirty="0" smtClean="0">
                          <a:ln>
                            <a:noFill/>
                          </a:ln>
                          <a:solidFill>
                            <a:srgbClr val="1F4E79"/>
                          </a:solidFill>
                          <a:effectLst/>
                          <a:latin typeface="Times New Roman" pitchFamily="18" charset="0"/>
                          <a:ea typeface="+mn-ea"/>
                          <a:cs typeface="Times New Roman" pitchFamily="18" charset="0"/>
                        </a:rPr>
                        <a: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kern="1200" cap="none" normalizeH="0" baseline="0" dirty="0" err="1" smtClean="0">
                          <a:ln>
                            <a:noFill/>
                          </a:ln>
                          <a:solidFill>
                            <a:srgbClr val="1F4E79"/>
                          </a:solidFill>
                          <a:effectLst/>
                          <a:latin typeface="Times New Roman" pitchFamily="18" charset="0"/>
                          <a:ea typeface="+mn-ea"/>
                          <a:cs typeface="Times New Roman" pitchFamily="18" charset="0"/>
                        </a:rPr>
                        <a:t>оқыту</a:t>
                      </a:r>
                      <a:endParaRPr kumimoji="0" lang="ru-RU" sz="1800" b="1" i="0" u="none" strike="noStrike" kern="1200" cap="none" normalizeH="0" baseline="0" dirty="0" smtClean="0">
                        <a:ln>
                          <a:noFill/>
                        </a:ln>
                        <a:solidFill>
                          <a:srgbClr val="1F4E79"/>
                        </a:solidFill>
                        <a:effectLst/>
                        <a:latin typeface="Times New Roman" pitchFamily="18" charset="0"/>
                        <a:ea typeface="+mn-ea"/>
                        <a:cs typeface="Times New Roman" pitchFamily="18" charset="0"/>
                      </a:endParaRPr>
                    </a:p>
                  </a:txBody>
                  <a:tcPr marL="39169" marR="391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1"/>
          <p:cNvSpPr>
            <a:spLocks noChangeArrowheads="1"/>
          </p:cNvSpPr>
          <p:nvPr/>
        </p:nvSpPr>
        <p:spPr bwMode="auto">
          <a:xfrm>
            <a:off x="1318161" y="527716"/>
            <a:ext cx="9197439" cy="707886"/>
          </a:xfrm>
          <a:prstGeom prst="rect">
            <a:avLst/>
          </a:prstGeom>
          <a:solidFill>
            <a:schemeClr val="accent1">
              <a:lumMod val="20000"/>
              <a:lumOff val="80000"/>
            </a:schemeClr>
          </a:solidFill>
          <a:ln w="9525">
            <a:noFill/>
            <a:miter lim="800000"/>
            <a:headEnd/>
            <a:tailEnd/>
          </a:ln>
          <a:effectLst/>
          <a:scene3d>
            <a:camera prst="orthographicFront"/>
            <a:lightRig rig="threePt" dir="t"/>
          </a:scene3d>
          <a:sp3d>
            <a:bevelT/>
          </a:sp3d>
        </p:spPr>
        <p:txBody>
          <a:bodyPr wrap="square" anchor="ctr">
            <a:spAutoFit/>
          </a:bodyPr>
          <a:lstStyle/>
          <a:p>
            <a:pPr indent="450850" algn="ctr">
              <a:defRPr/>
            </a:pPr>
            <a:r>
              <a:rPr lang="ru-RU" sz="2000" b="1" i="1" dirty="0" smtClean="0">
                <a:solidFill>
                  <a:srgbClr val="1F4E79"/>
                </a:solidFill>
                <a:latin typeface="Times New Roman" pitchFamily="18" charset="0"/>
                <a:cs typeface="Times New Roman" pitchFamily="18" charset="0"/>
              </a:rPr>
              <a:t>«Алгебра </a:t>
            </a:r>
            <a:r>
              <a:rPr lang="ru-RU" sz="2000" b="1" i="1" dirty="0" err="1" smtClean="0">
                <a:solidFill>
                  <a:srgbClr val="1F4E79"/>
                </a:solidFill>
                <a:latin typeface="Times New Roman" pitchFamily="18" charset="0"/>
                <a:cs typeface="Times New Roman" pitchFamily="18" charset="0"/>
              </a:rPr>
              <a:t>және</a:t>
            </a:r>
            <a:r>
              <a:rPr lang="ru-RU" sz="2000" b="1" i="1" dirty="0" smtClean="0">
                <a:solidFill>
                  <a:srgbClr val="1F4E79"/>
                </a:solidFill>
                <a:latin typeface="Times New Roman" pitchFamily="18" charset="0"/>
                <a:cs typeface="Times New Roman" pitchFamily="18" charset="0"/>
              </a:rPr>
              <a:t> анализ </a:t>
            </a:r>
            <a:r>
              <a:rPr lang="ru-RU" sz="2000" b="1" i="1" dirty="0" err="1" smtClean="0">
                <a:solidFill>
                  <a:srgbClr val="1F4E79"/>
                </a:solidFill>
                <a:latin typeface="Times New Roman" pitchFamily="18" charset="0"/>
                <a:cs typeface="Times New Roman" pitchFamily="18" charset="0"/>
              </a:rPr>
              <a:t>бастамалары</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пәні</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бойынша</a:t>
            </a:r>
            <a:r>
              <a:rPr lang="ru-RU" sz="2000" b="1" i="1" dirty="0" smtClean="0">
                <a:solidFill>
                  <a:srgbClr val="1F4E79"/>
                </a:solidFill>
                <a:latin typeface="Times New Roman" pitchFamily="18" charset="0"/>
                <a:cs typeface="Times New Roman" pitchFamily="18" charset="0"/>
              </a:rPr>
              <a:t> </a:t>
            </a:r>
          </a:p>
          <a:p>
            <a:pPr indent="450850" algn="ctr">
              <a:defRPr/>
            </a:pPr>
            <a:r>
              <a:rPr lang="ru-RU" sz="2000" b="1" i="1" dirty="0" err="1" smtClean="0">
                <a:solidFill>
                  <a:srgbClr val="1F4E79"/>
                </a:solidFill>
                <a:latin typeface="Times New Roman" pitchFamily="18" charset="0"/>
                <a:cs typeface="Times New Roman" pitchFamily="18" charset="0"/>
              </a:rPr>
              <a:t>оқу</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бағдарламасының</a:t>
            </a:r>
            <a:r>
              <a:rPr lang="ru-RU" sz="2000" b="1" i="1" dirty="0" smtClean="0">
                <a:solidFill>
                  <a:srgbClr val="1F4E79"/>
                </a:solidFill>
                <a:latin typeface="Times New Roman" pitchFamily="18" charset="0"/>
                <a:cs typeface="Times New Roman" pitchFamily="18" charset="0"/>
              </a:rPr>
              <a:t> </a:t>
            </a:r>
            <a:r>
              <a:rPr lang="ru-RU" sz="2000" b="1" i="1" dirty="0" err="1" smtClean="0">
                <a:solidFill>
                  <a:srgbClr val="1F4E79"/>
                </a:solidFill>
                <a:latin typeface="Times New Roman" pitchFamily="18" charset="0"/>
                <a:cs typeface="Times New Roman" pitchFamily="18" charset="0"/>
              </a:rPr>
              <a:t>тараулары</a:t>
            </a:r>
            <a:endParaRPr lang="ru-RU" sz="2000" b="1" i="1" dirty="0">
              <a:solidFill>
                <a:srgbClr val="1F4E79"/>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81000542"/>
              </p:ext>
            </p:extLst>
          </p:nvPr>
        </p:nvGraphicFramePr>
        <p:xfrm>
          <a:off x="1294410" y="2479963"/>
          <a:ext cx="9221190" cy="4276388"/>
        </p:xfrm>
        <a:graphic>
          <a:graphicData uri="http://schemas.openxmlformats.org/drawingml/2006/table">
            <a:tbl>
              <a:tblPr/>
              <a:tblGrid>
                <a:gridCol w="3127286"/>
                <a:gridCol w="3058428"/>
                <a:gridCol w="3035476"/>
              </a:tblGrid>
              <a:tr h="102204">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rPr>
                        <a:t>11 сынып</a:t>
                      </a:r>
                      <a:endParaRPr kumimoji="0" lang="ru-RU" sz="1800" b="1" i="1" u="none" strike="noStrike" cap="none" normalizeH="0" baseline="0" dirty="0" smtClean="0">
                        <a:ln>
                          <a:noFill/>
                        </a:ln>
                        <a:solidFill>
                          <a:srgbClr val="FF0000"/>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907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Алғашқы функция және интеграл</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Алғашқы функция және интеграл</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Алғашқы функция және интеграл</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7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Дәрежелер мен түбірлер. Дәрежелік функция</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Дәрежелер мен түбірлер. Дәрежелік функция</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Дәрежелер мен түбірлер. Дәрежелік функция</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1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Көрсеткіштік және логарифмдік функциялар</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Көрсеткіштік және логарифмдік функциялар</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Көрсеткіштік және логарифмдік функциялар</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14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Көрсеткіштік және логарифмдік теңдеулер мен теңсіздіктер</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Көрсеткіштік және логарифмдік теңдеулер мен теңсіздіктер</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Көрсеткіштік және логарифмдік теңдеулер мен теңсіздіктер</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14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1F4E79"/>
                          </a:solidFill>
                          <a:effectLst/>
                          <a:latin typeface="Times New Roman" pitchFamily="18" charset="0"/>
                          <a:cs typeface="Times New Roman" pitchFamily="18" charset="0"/>
                        </a:rPr>
                        <a:t> </a:t>
                      </a:r>
                      <a:endParaRPr kumimoji="0" lang="ru-RU" sz="1800" b="0" i="0" u="none" strike="noStrike" cap="none" normalizeH="0" baseline="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Теңдеулер және теңсіздіктер,  теңдеулер және теңсіздіктер жүйесі</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rgbClr val="1F4E79"/>
                          </a:solidFill>
                          <a:effectLst/>
                          <a:latin typeface="Times New Roman" pitchFamily="18" charset="0"/>
                          <a:cs typeface="Times New Roman" pitchFamily="18" charset="0"/>
                        </a:rPr>
                        <a:t>Теңдеулер және теңсіздіктер,  теңдеулер және теңсіздіктер жүйесі</a:t>
                      </a:r>
                      <a:endParaRPr kumimoji="0" lang="ru-RU" sz="1800" b="0" i="0" u="none" strike="noStrike" cap="none" normalizeH="0" baseline="0" dirty="0" smtClean="0">
                        <a:ln>
                          <a:noFill/>
                        </a:ln>
                        <a:solidFill>
                          <a:srgbClr val="1F4E79"/>
                        </a:solidFill>
                        <a:effectLst/>
                        <a:latin typeface="Cambria" pitchFamily="18" charset="0"/>
                        <a:cs typeface="Times New Roman" pitchFamily="18" charset="0"/>
                      </a:endParaRPr>
                    </a:p>
                  </a:txBody>
                  <a:tcPr marL="39169" marR="391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8376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804673"/>
            <a:ext cx="10972800" cy="5321492"/>
          </a:xfrm>
        </p:spPr>
        <p:txBody>
          <a:bodyPr/>
          <a:lstStyle/>
          <a:p>
            <a:pPr indent="450850" algn="just">
              <a:buFont typeface="Wingdings" pitchFamily="2" charset="2"/>
              <a:buChar char="ü"/>
              <a:defRPr/>
            </a:pPr>
            <a:r>
              <a:rPr lang="kk-KZ" dirty="0">
                <a:solidFill>
                  <a:srgbClr val="FF0000"/>
                </a:solidFill>
                <a:latin typeface="Times New Roman" pitchFamily="18" charset="0"/>
                <a:cs typeface="Times New Roman" pitchFamily="18" charset="0"/>
              </a:rPr>
              <a:t>Емтихан жұмыстарының </a:t>
            </a:r>
            <a:r>
              <a:rPr lang="kk-KZ" dirty="0" smtClean="0">
                <a:solidFill>
                  <a:srgbClr val="FF0000"/>
                </a:solidFill>
                <a:latin typeface="Times New Roman" pitchFamily="18" charset="0"/>
                <a:cs typeface="Times New Roman" pitchFamily="18" charset="0"/>
              </a:rPr>
              <a:t>тапсырмалары  </a:t>
            </a:r>
            <a:r>
              <a:rPr lang="kk-KZ" dirty="0">
                <a:solidFill>
                  <a:schemeClr val="accent1">
                    <a:lumMod val="50000"/>
                  </a:schemeClr>
                </a:solidFill>
                <a:latin typeface="Times New Roman" pitchFamily="18" charset="0"/>
                <a:cs typeface="Times New Roman" pitchFamily="18" charset="0"/>
              </a:rPr>
              <a:t>«Есептеулер», «Өрнектерді тепе-тең түрлендіру», «Теңдеулер мен олардың жүйелері», «Теңсіздіктер мен олардың жүйелері», «Функция және оның графигі», «Мәтінді есептер» бөлімдері бойынша </a:t>
            </a:r>
            <a:r>
              <a:rPr lang="kk-KZ" dirty="0" smtClean="0">
                <a:solidFill>
                  <a:schemeClr val="accent1">
                    <a:lumMod val="50000"/>
                  </a:schemeClr>
                </a:solidFill>
                <a:latin typeface="Times New Roman" pitchFamily="18" charset="0"/>
                <a:cs typeface="Times New Roman" pitchFamily="18" charset="0"/>
              </a:rPr>
              <a:t>құрастырылды.</a:t>
            </a:r>
            <a:endParaRPr lang="kk-KZ" dirty="0">
              <a:solidFill>
                <a:schemeClr val="accent1">
                  <a:lumMod val="50000"/>
                </a:schemeClr>
              </a:solidFill>
              <a:latin typeface="Times New Roman" pitchFamily="18" charset="0"/>
              <a:cs typeface="Times New Roman" pitchFamily="18" charset="0"/>
            </a:endParaRPr>
          </a:p>
          <a:p>
            <a:pPr indent="450850" algn="just">
              <a:buFont typeface="Wingdings" pitchFamily="2" charset="2"/>
              <a:buChar char="ü"/>
              <a:defRPr/>
            </a:pPr>
            <a:r>
              <a:rPr lang="kk-KZ" dirty="0">
                <a:solidFill>
                  <a:srgbClr val="FF0000"/>
                </a:solidFill>
                <a:latin typeface="Times New Roman" pitchFamily="18" charset="0"/>
                <a:cs typeface="Times New Roman" pitchFamily="18" charset="0"/>
              </a:rPr>
              <a:t>Мәтіндік есептерде </a:t>
            </a:r>
            <a:r>
              <a:rPr lang="kk-KZ" dirty="0">
                <a:solidFill>
                  <a:schemeClr val="accent1">
                    <a:lumMod val="50000"/>
                  </a:schemeClr>
                </a:solidFill>
                <a:latin typeface="Times New Roman" pitchFamily="18" charset="0"/>
                <a:cs typeface="Times New Roman" pitchFamily="18" charset="0"/>
              </a:rPr>
              <a:t>жазық фигураның ауданы және дене көлемін табу, ең үлкен немесе ең кіші мәнді табу есептерін және т.б.  құрайды.</a:t>
            </a:r>
          </a:p>
          <a:p>
            <a:endParaRPr lang="ru-RU" dirty="0"/>
          </a:p>
        </p:txBody>
      </p:sp>
      <p:sp>
        <p:nvSpPr>
          <p:cNvPr id="4" name="Номер слайда 3"/>
          <p:cNvSpPr>
            <a:spLocks noGrp="1"/>
          </p:cNvSpPr>
          <p:nvPr>
            <p:ph type="sldNum" sz="quarter" idx="12"/>
          </p:nvPr>
        </p:nvSpPr>
        <p:spPr/>
        <p:txBody>
          <a:bodyPr/>
          <a:lstStyle/>
          <a:p>
            <a:fld id="{CB0F3AB4-60B6-4A3D-B7B6-B524BC31F293}" type="slidenum">
              <a:rPr lang="ru-RU" smtClean="0"/>
              <a:pPr/>
              <a:t>6</a:t>
            </a:fld>
            <a:endParaRPr lang="ru-RU"/>
          </a:p>
        </p:txBody>
      </p:sp>
    </p:spTree>
    <p:extLst>
      <p:ext uri="{BB962C8B-B14F-4D97-AF65-F5344CB8AC3E}">
        <p14:creationId xmlns:p14="http://schemas.microsoft.com/office/powerpoint/2010/main" val="79665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24529" y="295689"/>
            <a:ext cx="9571182" cy="6278642"/>
          </a:xfrm>
          <a:prstGeom prst="rect">
            <a:avLst/>
          </a:prstGeom>
          <a:noFill/>
          <a:ln w="9525">
            <a:solidFill>
              <a:schemeClr val="accent1">
                <a:lumMod val="50000"/>
              </a:schemeClr>
            </a:solidFill>
            <a:miter lim="800000"/>
            <a:headEnd/>
            <a:tailEnd/>
          </a:ln>
          <a:effectLst/>
        </p:spPr>
        <p:txBody>
          <a:bodyPr wrap="square" anchor="ctr">
            <a:spAutoFit/>
          </a:bodyPr>
          <a:lstStyle/>
          <a:p>
            <a:pPr algn="ctr"/>
            <a:r>
              <a:rPr lang="kk-KZ" sz="2400" b="1" dirty="0" smtClean="0">
                <a:latin typeface="Times New Roman" pitchFamily="18" charset="0"/>
                <a:cs typeface="Times New Roman" pitchFamily="18" charset="0"/>
              </a:rPr>
              <a:t>Мектеп бітірушілердің математикалық даярлығына қойылатын талаптарға сай, әр тараудағы тапсырмалар үш деңгеймен беріледі:</a:t>
            </a:r>
          </a:p>
          <a:p>
            <a:endParaRPr lang="kk-KZ" sz="2400" b="1" dirty="0" smtClean="0">
              <a:latin typeface="Times New Roman" pitchFamily="18" charset="0"/>
              <a:cs typeface="Times New Roman" pitchFamily="18" charset="0"/>
            </a:endParaRPr>
          </a:p>
          <a:p>
            <a:endParaRPr lang="kk-KZ" sz="2400" b="1" dirty="0" smtClean="0">
              <a:latin typeface="Times New Roman" pitchFamily="18" charset="0"/>
              <a:cs typeface="Times New Roman" pitchFamily="18" charset="0"/>
            </a:endParaRPr>
          </a:p>
          <a:p>
            <a:r>
              <a:rPr lang="kk-KZ" sz="2400" dirty="0" smtClean="0">
                <a:solidFill>
                  <a:srgbClr val="FF0000"/>
                </a:solidFill>
                <a:latin typeface="Times New Roman" pitchFamily="18" charset="0"/>
                <a:cs typeface="Times New Roman" pitchFamily="18" charset="0"/>
              </a:rPr>
              <a:t>А−</a:t>
            </a:r>
            <a:r>
              <a:rPr lang="kk-KZ" sz="2400" dirty="0" smtClean="0">
                <a:solidFill>
                  <a:srgbClr val="1F4E79"/>
                </a:solidFill>
                <a:latin typeface="Times New Roman" pitchFamily="18" charset="0"/>
                <a:cs typeface="Times New Roman" pitchFamily="18" charset="0"/>
              </a:rPr>
              <a:t> міндетті деңгей болып есептеледі, бұл деңгейдегі тарсырмалар қарапайым және бағдарламаны меңгерген әрбір мектеп бітірушінің орындауына негізделген.  </a:t>
            </a:r>
          </a:p>
          <a:p>
            <a:endParaRPr lang="ru-RU" sz="2400" dirty="0" smtClean="0">
              <a:solidFill>
                <a:srgbClr val="1F4E79"/>
              </a:solidFill>
              <a:latin typeface="Times New Roman" pitchFamily="18" charset="0"/>
              <a:cs typeface="Times New Roman" pitchFamily="18" charset="0"/>
            </a:endParaRPr>
          </a:p>
          <a:p>
            <a:r>
              <a:rPr lang="kk-KZ" sz="2400" dirty="0" smtClean="0">
                <a:solidFill>
                  <a:srgbClr val="FF0000"/>
                </a:solidFill>
                <a:latin typeface="Times New Roman" pitchFamily="18" charset="0"/>
                <a:cs typeface="Times New Roman" pitchFamily="18" charset="0"/>
              </a:rPr>
              <a:t>В−</a:t>
            </a:r>
            <a:r>
              <a:rPr lang="kk-KZ" sz="2400" dirty="0" smtClean="0">
                <a:solidFill>
                  <a:srgbClr val="1F4E79"/>
                </a:solidFill>
                <a:latin typeface="Times New Roman" pitchFamily="18" charset="0"/>
                <a:cs typeface="Times New Roman" pitchFamily="18" charset="0"/>
              </a:rPr>
              <a:t> жылжытылған деңгей, бұл деңгейдегі тапсырмалар сәл күрделеніп келеді және оқушылардың міндетті даярлық деңгейінен жоғарылау мүмкіндіктерін ескеруге бағытталған.</a:t>
            </a:r>
          </a:p>
          <a:p>
            <a:endParaRPr lang="ru-RU" sz="2400" dirty="0" smtClean="0">
              <a:solidFill>
                <a:srgbClr val="1F4E79"/>
              </a:solidFill>
              <a:latin typeface="Times New Roman" pitchFamily="18" charset="0"/>
              <a:cs typeface="Times New Roman" pitchFamily="18" charset="0"/>
            </a:endParaRPr>
          </a:p>
          <a:p>
            <a:r>
              <a:rPr lang="kk-KZ" sz="2400" dirty="0" smtClean="0">
                <a:solidFill>
                  <a:srgbClr val="FF0000"/>
                </a:solidFill>
                <a:latin typeface="Times New Roman" pitchFamily="18" charset="0"/>
                <a:cs typeface="Times New Roman" pitchFamily="18" charset="0"/>
              </a:rPr>
              <a:t>С− </a:t>
            </a:r>
            <a:r>
              <a:rPr lang="kk-KZ" sz="2400" dirty="0" smtClean="0">
                <a:solidFill>
                  <a:srgbClr val="1F4E79"/>
                </a:solidFill>
                <a:latin typeface="Times New Roman" pitchFamily="18" charset="0"/>
                <a:cs typeface="Times New Roman" pitchFamily="18" charset="0"/>
              </a:rPr>
              <a:t>жоғары деңгей, бұл деңгейдегі тапсырмалар едәуір күрделі болып келеді және </a:t>
            </a:r>
            <a:r>
              <a:rPr lang="kk-KZ" sz="2400" dirty="0" smtClean="0">
                <a:solidFill>
                  <a:schemeClr val="accent1">
                    <a:lumMod val="50000"/>
                  </a:schemeClr>
                </a:solidFill>
                <a:latin typeface="Times New Roman" pitchFamily="18" charset="0"/>
                <a:cs typeface="Times New Roman" pitchFamily="18" charset="0"/>
              </a:rPr>
              <a:t> оларды орындау </a:t>
            </a:r>
            <a:r>
              <a:rPr lang="kk-KZ" sz="2400" dirty="0">
                <a:solidFill>
                  <a:schemeClr val="accent1">
                    <a:lumMod val="50000"/>
                  </a:schemeClr>
                </a:solidFill>
                <a:latin typeface="Times New Roman" pitchFamily="18" charset="0"/>
                <a:cs typeface="Times New Roman" pitchFamily="18" charset="0"/>
              </a:rPr>
              <a:t>үшін оқушыларда оқу бағдарламасымен бекітілген көлемде терең теориялық білімі болуы тиіс. </a:t>
            </a:r>
            <a:endParaRPr lang="ru-RU" sz="2400" dirty="0">
              <a:solidFill>
                <a:srgbClr val="1F4E79"/>
              </a:solidFill>
              <a:latin typeface="Times New Roman" pitchFamily="18" charset="0"/>
              <a:cs typeface="Times New Roman" pitchFamily="18" charset="0"/>
            </a:endParaRPr>
          </a:p>
          <a:p>
            <a:r>
              <a:rPr lang="kk-KZ" sz="2400" dirty="0" smtClean="0">
                <a:solidFill>
                  <a:srgbClr val="1F4E79"/>
                </a:solidFill>
                <a:latin typeface="Times New Roman" pitchFamily="18" charset="0"/>
                <a:cs typeface="Times New Roman" pitchFamily="18" charset="0"/>
              </a:rPr>
              <a:t>. </a:t>
            </a:r>
            <a:endParaRPr lang="ru-RU" sz="2400" dirty="0" smtClean="0">
              <a:solidFill>
                <a:srgbClr val="1F4E79"/>
              </a:solidFill>
              <a:latin typeface="Times New Roman" pitchFamily="18" charset="0"/>
              <a:cs typeface="Times New Roman" pitchFamily="18" charset="0"/>
            </a:endParaRPr>
          </a:p>
          <a:p>
            <a:pPr indent="450850" algn="just">
              <a:buFont typeface="Wingdings" pitchFamily="2" charset="2"/>
              <a:buChar char="Ø"/>
              <a:tabLst>
                <a:tab pos="201613" algn="l"/>
                <a:tab pos="633413" algn="l"/>
              </a:tabLst>
              <a:defRPr/>
            </a:pPr>
            <a:endParaRPr lang="ru-RU" dirty="0">
              <a:solidFill>
                <a:srgbClr val="1F4E79"/>
              </a:solidFill>
              <a:latin typeface="Times New Roman" pitchFamily="18" charset="0"/>
              <a:cs typeface="Times New Roman" pitchFamily="18" charset="0"/>
            </a:endParaRPr>
          </a:p>
        </p:txBody>
      </p:sp>
    </p:spTree>
    <p:extLst>
      <p:ext uri="{BB962C8B-B14F-4D97-AF65-F5344CB8AC3E}">
        <p14:creationId xmlns:p14="http://schemas.microsoft.com/office/powerpoint/2010/main" val="3669624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100" dirty="0" smtClean="0">
                <a:latin typeface="Times New Roman" pitchFamily="18" charset="0"/>
                <a:cs typeface="Times New Roman" pitchFamily="18" charset="0"/>
              </a:rPr>
              <a:t>Математика </a:t>
            </a:r>
            <a:r>
              <a:rPr lang="kk-KZ" sz="3100" dirty="0">
                <a:latin typeface="Times New Roman" pitchFamily="18" charset="0"/>
                <a:cs typeface="Times New Roman" pitchFamily="18" charset="0"/>
              </a:rPr>
              <a:t>пәнінен бағаны қою кезінде маңызды және маңызды емес қателерді атауға болады</a:t>
            </a:r>
            <a:r>
              <a:rPr lang="ru-RU" dirty="0">
                <a:solidFill>
                  <a:schemeClr val="accent6">
                    <a:lumMod val="50000"/>
                  </a:schemeClr>
                </a:solidFill>
                <a:latin typeface="Times New Roman" pitchFamily="18" charset="0"/>
                <a:cs typeface="Times New Roman" pitchFamily="18" charset="0"/>
              </a:rPr>
              <a:t/>
            </a:r>
            <a:br>
              <a:rPr lang="ru-RU" dirty="0">
                <a:solidFill>
                  <a:schemeClr val="accent6">
                    <a:lumMod val="50000"/>
                  </a:schemeClr>
                </a:solidFill>
                <a:latin typeface="Times New Roman" pitchFamily="18" charset="0"/>
                <a:cs typeface="Times New Roman" pitchFamily="18" charset="0"/>
              </a:rPr>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238570108"/>
              </p:ext>
            </p:extLst>
          </p:nvPr>
        </p:nvGraphicFramePr>
        <p:xfrm>
          <a:off x="609600" y="1600200"/>
          <a:ext cx="10972800" cy="4211828"/>
        </p:xfrm>
        <a:graphic>
          <a:graphicData uri="http://schemas.openxmlformats.org/drawingml/2006/table">
            <a:tbl>
              <a:tblPr firstRow="1" bandRow="1">
                <a:tableStyleId>{5C22544A-7EE6-4342-B048-85BDC9FD1C3A}</a:tableStyleId>
              </a:tblPr>
              <a:tblGrid>
                <a:gridCol w="5486400"/>
                <a:gridCol w="5486400"/>
              </a:tblGrid>
              <a:tr h="370840">
                <a:tc>
                  <a:txBody>
                    <a:bodyPr/>
                    <a:lstStyle/>
                    <a:p>
                      <a:pPr marL="0" marR="0" lvl="0" indent="449263" algn="ctr" defTabSz="914400" rtl="0" eaLnBrk="1" fontAlgn="base" latinLnBrk="0" hangingPunct="1">
                        <a:lnSpc>
                          <a:spcPct val="115000"/>
                        </a:lnSpc>
                        <a:spcBef>
                          <a:spcPct val="0"/>
                        </a:spcBef>
                        <a:spcAft>
                          <a:spcPts val="1000"/>
                        </a:spcAft>
                        <a:buClrTx/>
                        <a:buSzTx/>
                        <a:buFontTx/>
                        <a:buNone/>
                        <a:tabLst/>
                      </a:pPr>
                      <a:r>
                        <a:rPr kumimoji="0" lang="kk-KZ" sz="1800" b="1" i="0" u="none" strike="noStrike" cap="none" normalizeH="0" baseline="0" dirty="0" smtClean="0">
                          <a:ln>
                            <a:noFill/>
                          </a:ln>
                          <a:solidFill>
                            <a:srgbClr val="385723"/>
                          </a:solidFill>
                          <a:effectLst/>
                          <a:latin typeface="Times New Roman" pitchFamily="18" charset="0"/>
                          <a:cs typeface="Times New Roman" pitchFamily="18" charset="0"/>
                        </a:rPr>
                        <a:t>Маңызды </a:t>
                      </a:r>
                      <a:endParaRPr kumimoji="0" lang="ru-RU" sz="1800" b="1"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c>
                  <a:txBody>
                    <a:bodyPr/>
                    <a:lstStyle/>
                    <a:p>
                      <a:pPr marL="0" marR="0" lvl="0" indent="449263" algn="ctr" defTabSz="914400" rtl="0" eaLnBrk="1" fontAlgn="base" latinLnBrk="0" hangingPunct="1">
                        <a:lnSpc>
                          <a:spcPct val="115000"/>
                        </a:lnSpc>
                        <a:spcBef>
                          <a:spcPct val="0"/>
                        </a:spcBef>
                        <a:spcAft>
                          <a:spcPts val="1000"/>
                        </a:spcAft>
                        <a:buClrTx/>
                        <a:buSzTx/>
                        <a:buFontTx/>
                        <a:buNone/>
                        <a:tabLst/>
                      </a:pPr>
                      <a:r>
                        <a:rPr kumimoji="0" lang="kk-KZ" sz="1800" b="1" i="0" u="none" strike="noStrike" cap="none" normalizeH="0" baseline="0" smtClean="0">
                          <a:ln>
                            <a:noFill/>
                          </a:ln>
                          <a:solidFill>
                            <a:srgbClr val="385723"/>
                          </a:solidFill>
                          <a:effectLst/>
                          <a:latin typeface="Times New Roman" pitchFamily="18" charset="0"/>
                          <a:cs typeface="Times New Roman" pitchFamily="18" charset="0"/>
                        </a:rPr>
                        <a:t>Маңызды емес</a:t>
                      </a:r>
                      <a:endParaRPr kumimoji="0" lang="ru-RU" sz="1800" b="1" i="0" u="none" strike="noStrike" cap="none" normalizeH="0" baseline="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r h="370840">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Оқушылардың формулаларды, ережелерді, негізгі қаиеттерді, теоремаларды білмейтінін және қолдана алмайтынын көрсететін қателер</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smtClean="0">
                          <a:ln>
                            <a:noFill/>
                          </a:ln>
                          <a:solidFill>
                            <a:srgbClr val="385723"/>
                          </a:solidFill>
                          <a:effectLst/>
                          <a:latin typeface="Times New Roman" pitchFamily="18" charset="0"/>
                          <a:cs typeface="Times New Roman" pitchFamily="18" charset="0"/>
                        </a:rPr>
                        <a:t>Анықтамаларды, теоремаларды, теориялық материалды беруде   дәлділіктің болмауы</a:t>
                      </a:r>
                      <a:endParaRPr kumimoji="0" lang="ru-RU" sz="1800" b="0" i="0" u="none" strike="noStrike" cap="none" normalizeH="0" baseline="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r h="370840">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Оқулықта қарастырылған есептерді шығару тәсілдерін білмеуі</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smtClean="0">
                          <a:ln>
                            <a:noFill/>
                          </a:ln>
                          <a:solidFill>
                            <a:srgbClr val="385723"/>
                          </a:solidFill>
                          <a:effectLst/>
                          <a:latin typeface="Times New Roman" pitchFamily="18" charset="0"/>
                          <a:cs typeface="Times New Roman" pitchFamily="18" charset="0"/>
                        </a:rPr>
                        <a:t>Графиктерді салуда дәлділіктің болмауы</a:t>
                      </a:r>
                      <a:endParaRPr kumimoji="0" lang="ru-RU" sz="1800" b="0" i="0" u="none" strike="noStrike" cap="none" normalizeH="0" baseline="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r h="370840">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Функция графиктерін салу мен оқуды білмеуі </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smtClean="0">
                          <a:ln>
                            <a:noFill/>
                          </a:ln>
                          <a:solidFill>
                            <a:srgbClr val="385723"/>
                          </a:solidFill>
                          <a:effectLst/>
                          <a:latin typeface="Times New Roman" pitchFamily="18" charset="0"/>
                          <a:cs typeface="Times New Roman" pitchFamily="18" charset="0"/>
                        </a:rPr>
                        <a:t>Тиімсіз шешімді қолдануы</a:t>
                      </a:r>
                      <a:endParaRPr kumimoji="0" lang="ru-RU" sz="1800" b="0" i="0" u="none" strike="noStrike" cap="none" normalizeH="0" baseline="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r h="370840">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Логикалық қателер</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Түсініктеменің, шешуді негіздемеуінің жеткіліксіз болуы немесе болмауы </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r h="370840">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Түбірдің жоғалуы немесе жауабында бөгде түбірдің болуы </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c>
                  <a:txBody>
                    <a:bodyPr/>
                    <a:lstStyle/>
                    <a:p>
                      <a:pPr marL="0" marR="0" lvl="0" indent="449263" algn="l"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Жазуларда, сызбалар мен графиктерді салуда ұқыптылықтың болмауы </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r h="370840">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endParaRPr kumimoji="0" lang="kk-KZ" sz="1800" b="0" i="0" u="none" strike="noStrike" cap="none" normalizeH="0" baseline="0" smtClean="0">
                        <a:ln>
                          <a:noFill/>
                        </a:ln>
                        <a:solidFill>
                          <a:srgbClr val="385723"/>
                        </a:solidFill>
                        <a:effectLst/>
                        <a:latin typeface="Times New Roman" pitchFamily="18" charset="0"/>
                        <a:cs typeface="Times New Roman" pitchFamily="18" charset="0"/>
                      </a:endParaRPr>
                    </a:p>
                  </a:txBody>
                  <a:tcPr marL="68580" marR="68580" marT="0" marB="0" horzOverflow="overflow">
                    <a:solidFill>
                      <a:schemeClr val="bg1"/>
                    </a:solidFill>
                  </a:tcPr>
                </a:tc>
                <a:tc>
                  <a:txBody>
                    <a:bodyPr/>
                    <a:lstStyle/>
                    <a:p>
                      <a:pPr marL="0" marR="0" lvl="0" indent="449263" algn="just" defTabSz="914400" rtl="0" eaLnBrk="1" fontAlgn="base" latinLnBrk="0" hangingPunct="1">
                        <a:lnSpc>
                          <a:spcPct val="115000"/>
                        </a:lnSpc>
                        <a:spcBef>
                          <a:spcPct val="0"/>
                        </a:spcBef>
                        <a:spcAft>
                          <a:spcPts val="1000"/>
                        </a:spcAft>
                        <a:buClrTx/>
                        <a:buSzTx/>
                        <a:buFontTx/>
                        <a:buNone/>
                        <a:tabLst/>
                      </a:pPr>
                      <a:r>
                        <a:rPr kumimoji="0" lang="kk-KZ" sz="1800" b="0" i="0" u="none" strike="noStrike" cap="none" normalizeH="0" baseline="0" dirty="0" smtClean="0">
                          <a:ln>
                            <a:noFill/>
                          </a:ln>
                          <a:solidFill>
                            <a:srgbClr val="385723"/>
                          </a:solidFill>
                          <a:effectLst/>
                          <a:latin typeface="Times New Roman" pitchFamily="18" charset="0"/>
                          <a:cs typeface="Times New Roman" pitchFamily="18" charset="0"/>
                        </a:rPr>
                        <a:t>Жауапта қысқартылатын бөлшектің, бөлімінде иррационал өрнектің жазылуы  </a:t>
                      </a:r>
                      <a:endParaRPr kumimoji="0" lang="ru-RU" sz="1800" b="0" i="0" u="none" strike="noStrike" cap="none" normalizeH="0" baseline="0" dirty="0" smtClean="0">
                        <a:ln>
                          <a:noFill/>
                        </a:ln>
                        <a:solidFill>
                          <a:srgbClr val="385723"/>
                        </a:solidFill>
                        <a:effectLst/>
                        <a:latin typeface="Cambria" pitchFamily="18" charset="0"/>
                        <a:cs typeface="Times New Roman" pitchFamily="18" charset="0"/>
                      </a:endParaRPr>
                    </a:p>
                  </a:txBody>
                  <a:tcPr marL="68580" marR="68580" marT="0" marB="0" horzOverflow="overflow">
                    <a:solidFill>
                      <a:schemeClr val="bg1"/>
                    </a:solidFill>
                  </a:tcPr>
                </a:tc>
              </a:tr>
            </a:tbl>
          </a:graphicData>
        </a:graphic>
      </p:graphicFrame>
      <p:sp>
        <p:nvSpPr>
          <p:cNvPr id="4" name="Номер слайда 3"/>
          <p:cNvSpPr>
            <a:spLocks noGrp="1"/>
          </p:cNvSpPr>
          <p:nvPr>
            <p:ph type="sldNum" sz="quarter" idx="12"/>
          </p:nvPr>
        </p:nvSpPr>
        <p:spPr/>
        <p:txBody>
          <a:bodyPr/>
          <a:lstStyle/>
          <a:p>
            <a:fld id="{CB0F3AB4-60B6-4A3D-B7B6-B524BC31F293}" type="slidenum">
              <a:rPr lang="ru-RU" smtClean="0"/>
              <a:pPr/>
              <a:t>8</a:t>
            </a:fld>
            <a:endParaRPr lang="ru-RU"/>
          </a:p>
        </p:txBody>
      </p:sp>
    </p:spTree>
    <p:extLst>
      <p:ext uri="{BB962C8B-B14F-4D97-AF65-F5344CB8AC3E}">
        <p14:creationId xmlns:p14="http://schemas.microsoft.com/office/powerpoint/2010/main" val="413904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1899387"/>
              </p:ext>
            </p:extLst>
          </p:nvPr>
        </p:nvGraphicFramePr>
        <p:xfrm>
          <a:off x="1648690" y="1169708"/>
          <a:ext cx="8909772" cy="2523744"/>
        </p:xfrm>
        <a:graphic>
          <a:graphicData uri="http://schemas.openxmlformats.org/drawingml/2006/table">
            <a:tbl>
              <a:tblPr/>
              <a:tblGrid>
                <a:gridCol w="2221634"/>
                <a:gridCol w="2228850"/>
                <a:gridCol w="2228850"/>
                <a:gridCol w="2230438"/>
              </a:tblGrid>
              <a:tr h="28040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kk-KZ" sz="1800" b="1" kern="1200" dirty="0" smtClean="0">
                          <a:solidFill>
                            <a:schemeClr val="tx1"/>
                          </a:solidFill>
                          <a:latin typeface="Times New Roman" pitchFamily="18" charset="0"/>
                          <a:ea typeface="+mn-ea"/>
                          <a:cs typeface="Times New Roman" pitchFamily="18" charset="0"/>
                        </a:rPr>
                        <a:t>«5» деген баға</a:t>
                      </a:r>
                      <a:endParaRPr kumimoji="0" lang="ru-RU" sz="1600" b="1"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kk-KZ" sz="1800" b="1" kern="1200" dirty="0" smtClean="0">
                          <a:solidFill>
                            <a:schemeClr val="tx1"/>
                          </a:solidFill>
                          <a:latin typeface="Times New Roman" pitchFamily="18" charset="0"/>
                          <a:ea typeface="+mn-ea"/>
                          <a:cs typeface="Times New Roman" pitchFamily="18" charset="0"/>
                        </a:rPr>
                        <a:t>«4» деген баға</a:t>
                      </a:r>
                      <a:endParaRPr kumimoji="0" lang="ru-RU" sz="1600" b="1"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kk-KZ" sz="1800" b="1" kern="1200" dirty="0" smtClean="0">
                          <a:solidFill>
                            <a:schemeClr val="tx1"/>
                          </a:solidFill>
                          <a:latin typeface="Times New Roman" pitchFamily="18" charset="0"/>
                          <a:ea typeface="+mn-ea"/>
                          <a:cs typeface="Times New Roman" pitchFamily="18" charset="0"/>
                        </a:rPr>
                        <a:t>«3» деген баға</a:t>
                      </a:r>
                      <a:endParaRPr kumimoji="0" lang="ru-RU" sz="1600" b="1"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kk-KZ" sz="1800" b="1" kern="1200" dirty="0" smtClean="0">
                          <a:solidFill>
                            <a:schemeClr val="tx1"/>
                          </a:solidFill>
                          <a:latin typeface="Times New Roman" pitchFamily="18" charset="0"/>
                          <a:ea typeface="+mn-ea"/>
                          <a:cs typeface="Times New Roman" pitchFamily="18" charset="0"/>
                        </a:rPr>
                        <a:t>«2» деген баға</a:t>
                      </a:r>
                      <a:endParaRPr kumimoji="0" lang="ru-RU" sz="1600" b="1"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28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kk-KZ" sz="1800" kern="1200" dirty="0" smtClean="0">
                          <a:solidFill>
                            <a:schemeClr val="tx1"/>
                          </a:solidFill>
                          <a:latin typeface="Times New Roman" pitchFamily="18" charset="0"/>
                          <a:ea typeface="+mn-ea"/>
                          <a:cs typeface="Times New Roman" pitchFamily="18" charset="0"/>
                        </a:rPr>
                        <a:t>Барлық тапсырмалар дұрысымен толық орындалған</a:t>
                      </a:r>
                      <a:r>
                        <a:rPr lang="kk-KZ" sz="1800" kern="1200" baseline="0" dirty="0" smtClean="0">
                          <a:solidFill>
                            <a:schemeClr val="tx1"/>
                          </a:solidFill>
                          <a:latin typeface="Times New Roman" pitchFamily="18" charset="0"/>
                          <a:ea typeface="+mn-ea"/>
                          <a:cs typeface="Times New Roman" pitchFamily="18" charset="0"/>
                        </a:rPr>
                        <a:t>.</a:t>
                      </a:r>
                      <a:endParaRPr kumimoji="0" lang="ru-RU" sz="16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kk-KZ" sz="1800" kern="1200" dirty="0" smtClean="0">
                          <a:solidFill>
                            <a:schemeClr val="tx1"/>
                          </a:solidFill>
                          <a:latin typeface="Times New Roman" pitchFamily="18" charset="0"/>
                          <a:ea typeface="+mn-ea"/>
                          <a:cs typeface="Times New Roman" pitchFamily="18" charset="0"/>
                        </a:rPr>
                        <a:t>Бір тапсырма орындалмаған немесе қате орындалған.</a:t>
                      </a:r>
                      <a:endParaRPr kumimoji="0" lang="ru-RU" sz="16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kk-KZ" sz="1800" kern="1200" dirty="0" smtClean="0">
                          <a:solidFill>
                            <a:schemeClr val="tx1"/>
                          </a:solidFill>
                          <a:latin typeface="Times New Roman" pitchFamily="18" charset="0"/>
                          <a:ea typeface="+mn-ea"/>
                          <a:cs typeface="Times New Roman" pitchFamily="18" charset="0"/>
                        </a:rPr>
                        <a:t> Дұрыс орындалған тапсырмалар саны үштен кем болмаса        және оқушы міндетті білім мен білікті меңгергендігін көрсетсе.</a:t>
                      </a:r>
                      <a:endParaRPr kumimoji="0" lang="ru-RU" sz="16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kk-KZ" sz="1800" kern="1200" dirty="0" smtClean="0">
                          <a:solidFill>
                            <a:schemeClr val="tx1"/>
                          </a:solidFill>
                          <a:latin typeface="Times New Roman" pitchFamily="18" charset="0"/>
                          <a:ea typeface="+mn-ea"/>
                          <a:cs typeface="Times New Roman" pitchFamily="18" charset="0"/>
                        </a:rPr>
                        <a:t>Тапсырмалардың жартысынан көбі орындалмаған және оқушы міндетті білім мен білікті меңгергендігін көрсете алмаса.</a:t>
                      </a:r>
                      <a:endParaRPr kumimoji="0" lang="ru-RU" sz="1600" b="0" i="0" u="none" strike="noStrike" cap="none" normalizeH="0" baseline="0" dirty="0" smtClean="0">
                        <a:ln>
                          <a:noFill/>
                        </a:ln>
                        <a:solidFill>
                          <a:srgbClr val="1F4E79"/>
                        </a:solidFill>
                        <a:effectLst/>
                        <a:latin typeface="Times New Roman" pitchFamily="18" charset="0"/>
                        <a:cs typeface="Times New Roman" pitchFamily="18" charset="0"/>
                      </a:endParaRPr>
                    </a:p>
                  </a:txBody>
                  <a:tcPr marL="45436" marR="454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7937" name="Rectangle 1"/>
          <p:cNvSpPr>
            <a:spLocks noChangeArrowheads="1"/>
          </p:cNvSpPr>
          <p:nvPr/>
        </p:nvSpPr>
        <p:spPr bwMode="auto">
          <a:xfrm>
            <a:off x="2302933" y="265457"/>
            <a:ext cx="7518401" cy="461665"/>
          </a:xfrm>
          <a:prstGeom prst="rect">
            <a:avLst/>
          </a:prstGeom>
          <a:solidFill>
            <a:schemeClr val="accent1">
              <a:lumMod val="20000"/>
              <a:lumOff val="80000"/>
            </a:schemeClr>
          </a:solidFill>
          <a:ln w="9525">
            <a:noFill/>
            <a:miter lim="800000"/>
            <a:headEnd/>
            <a:tailEnd/>
          </a:ln>
          <a:effectLst/>
          <a:scene3d>
            <a:camera prst="orthographicFront"/>
            <a:lightRig rig="threePt" dir="t"/>
          </a:scene3d>
          <a:sp3d>
            <a:bevelT/>
          </a:sp3d>
        </p:spPr>
        <p:txBody>
          <a:bodyPr anchor="ctr">
            <a:spAutoFit/>
          </a:bodyPr>
          <a:lstStyle/>
          <a:p>
            <a:pPr indent="450850" algn="ctr">
              <a:defRPr/>
            </a:pPr>
            <a:r>
              <a:rPr lang="kk-KZ" sz="2400" b="1" i="1" dirty="0" smtClean="0">
                <a:solidFill>
                  <a:srgbClr val="1F4E79"/>
                </a:solidFill>
                <a:latin typeface="Times New Roman" pitchFamily="18" charset="0"/>
                <a:cs typeface="Times New Roman" pitchFamily="18" charset="0"/>
              </a:rPr>
              <a:t>Бағалау критерийлері </a:t>
            </a:r>
            <a:endParaRPr lang="ru-RU" sz="2400" b="1" dirty="0">
              <a:solidFill>
                <a:srgbClr val="1F4E79"/>
              </a:solidFill>
            </a:endParaRPr>
          </a:p>
        </p:txBody>
      </p:sp>
    </p:spTree>
    <p:extLst>
      <p:ext uri="{BB962C8B-B14F-4D97-AF65-F5344CB8AC3E}">
        <p14:creationId xmlns:p14="http://schemas.microsoft.com/office/powerpoint/2010/main" val="23806681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m Format - Russian">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2038</TotalTime>
  <Words>650</Words>
  <Application>Microsoft Office PowerPoint</Application>
  <PresentationFormat>Широкоэкранный</PresentationFormat>
  <Paragraphs>138</Paragraphs>
  <Slides>17</Slides>
  <Notes>5</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1</vt:i4>
      </vt:variant>
      <vt:variant>
        <vt:lpstr>Заголовки слайдов</vt:lpstr>
      </vt:variant>
      <vt:variant>
        <vt:i4>17</vt:i4>
      </vt:variant>
    </vt:vector>
  </HeadingPairs>
  <TitlesOfParts>
    <vt:vector size="25" baseType="lpstr">
      <vt:lpstr>Arial</vt:lpstr>
      <vt:lpstr>Calibri</vt:lpstr>
      <vt:lpstr>Cambria</vt:lpstr>
      <vt:lpstr>Times New Roman</vt:lpstr>
      <vt:lpstr>Wingdings</vt:lpstr>
      <vt:lpstr>Тема1</vt:lpstr>
      <vt:lpstr>Firm Format - Russian</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Математика пәнінен бағаны қою кезінде маңызды және маңызды емес қателерді атауға болады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Гульжан Примбетова</dc:creator>
  <cp:lastModifiedBy>1</cp:lastModifiedBy>
  <cp:revision>153</cp:revision>
  <cp:lastPrinted>2016-11-05T06:05:05Z</cp:lastPrinted>
  <dcterms:created xsi:type="dcterms:W3CDTF">2016-10-19T13:13:03Z</dcterms:created>
  <dcterms:modified xsi:type="dcterms:W3CDTF">2017-03-03T03:17:31Z</dcterms:modified>
</cp:coreProperties>
</file>